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omments/comment1.xml" ContentType="application/vnd.openxmlformats-officedocument.presentationml.comment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7.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8.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3.xml" ContentType="application/vnd.openxmlformats-officedocument.themeOverr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361" r:id="rId2"/>
    <p:sldId id="366" r:id="rId3"/>
    <p:sldId id="367" r:id="rId4"/>
    <p:sldId id="368" r:id="rId5"/>
    <p:sldId id="369" r:id="rId6"/>
    <p:sldId id="370" r:id="rId7"/>
    <p:sldId id="349" r:id="rId8"/>
    <p:sldId id="357" r:id="rId9"/>
    <p:sldId id="358" r:id="rId10"/>
    <p:sldId id="371" r:id="rId11"/>
    <p:sldId id="372" r:id="rId12"/>
    <p:sldId id="373" r:id="rId13"/>
    <p:sldId id="328" r:id="rId14"/>
    <p:sldId id="374" r:id="rId15"/>
    <p:sldId id="375" r:id="rId16"/>
    <p:sldId id="376" r:id="rId17"/>
    <p:sldId id="377" r:id="rId18"/>
    <p:sldId id="296" r:id="rId19"/>
  </p:sldIdLst>
  <p:sldSz cx="10693400" cy="7561263"/>
  <p:notesSz cx="6858000" cy="9926638"/>
  <p:defaultTextStyle>
    <a:defPPr>
      <a:defRPr lang="bg-BG"/>
    </a:defPPr>
    <a:lvl1pPr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2988" indent="-1285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5975" indent="-257175"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Елисавета Марашлиева-Нинова" initials="ЕМ" lastIdx="4" clrIdx="0">
    <p:extLst/>
  </p:cmAuthor>
  <p:cmAuthor id="2" name="Николина Стоянова" initials="НС" lastIdx="6" clrIdx="1">
    <p:extLst/>
  </p:cmAuthor>
  <p:cmAuthor id="3" name="Боряна Истаткова" initials="БИ" lastIdx="1" clrIdx="2">
    <p:extLst/>
  </p:cmAuthor>
  <p:cmAuthor id="4" name="Ирена Първанова" initials="ИП" lastIdx="7" clrIdx="3"/>
  <p:cmAuthor id="5" name="Windows User" initials="WU"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8403"/>
    <a:srgbClr val="BCB4A4"/>
    <a:srgbClr val="6F8E07"/>
    <a:srgbClr val="7F7F7F"/>
    <a:srgbClr val="9FA701"/>
    <a:srgbClr val="A3B208"/>
    <a:srgbClr val="A1A700"/>
    <a:srgbClr val="93A90B"/>
    <a:srgbClr val="C8CC2C"/>
    <a:srgbClr val="F582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4884" autoAdjust="0"/>
  </p:normalViewPr>
  <p:slideViewPr>
    <p:cSldViewPr>
      <p:cViewPr varScale="1">
        <p:scale>
          <a:sx n="101" d="100"/>
          <a:sy n="101" d="100"/>
        </p:scale>
        <p:origin x="1326" y="120"/>
      </p:cViewPr>
      <p:guideLst>
        <p:guide orient="horz" pos="2382"/>
        <p:guide pos="3368"/>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2" d="100"/>
          <a:sy n="72" d="100"/>
        </p:scale>
        <p:origin x="283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oleObject" Target="file:///D:\Users\e.marashlieva\Desktop\Book1.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3.xlsx"/></Relationships>
</file>

<file path=ppt/charts/_rels/chart11.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4.xlsx"/></Relationships>
</file>

<file path=ppt/charts/_rels/chart13.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oleObject" Target="file:///\\cm.govrn.bg\root\OPDU\&#1054;&#1090;&#1076;&#1077;&#1083;%203%20&#1060;&#1059;\TABLES%20&#1054;&#1055;&#1044;&#1059;\&#1043;&#1088;&#1072;&#1092;&#1080;&#1082;&#1080;%20&#1054;&#1055;&#1044;&#1059;.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38981726653253523"/>
          <c:y val="4.1753341355474149E-2"/>
          <c:w val="0.5757809847901505"/>
          <c:h val="0.91835244314334097"/>
        </c:manualLayout>
      </c:layout>
      <c:doughnutChart>
        <c:varyColors val="1"/>
        <c:dLbls>
          <c:showLegendKey val="0"/>
          <c:showVal val="0"/>
          <c:showCatName val="0"/>
          <c:showSerName val="0"/>
          <c:showPercent val="0"/>
          <c:showBubbleSize val="0"/>
          <c:showLeaderLines val="0"/>
        </c:dLbls>
        <c:firstSliceAng val="180"/>
        <c:holeSize val="57"/>
      </c:doughnut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bg-BG"/>
              <a:t>7 ПРОЦЕДУРИ НА СТОЙНОСТ 29,75 МЛН. ЛВ.</a:t>
            </a:r>
          </a:p>
        </c:rich>
      </c:tx>
      <c:layout>
        <c:manualLayout>
          <c:xMode val="edge"/>
          <c:yMode val="edge"/>
          <c:x val="0.24559091785447906"/>
          <c:y val="8.6072738406721017E-3"/>
        </c:manualLayout>
      </c:layout>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bg-BG"/>
        </a:p>
      </c:txPr>
    </c:title>
    <c:autoTitleDeleted val="0"/>
    <c:plotArea>
      <c:layout>
        <c:manualLayout>
          <c:layoutTarget val="inner"/>
          <c:xMode val="edge"/>
          <c:yMode val="edge"/>
          <c:x val="0.29052825446158448"/>
          <c:y val="0.22840052350223417"/>
          <c:w val="0.36920030762679695"/>
          <c:h val="0.67114905787526014"/>
        </c:manualLayout>
      </c:layout>
      <c:pieChart>
        <c:varyColors val="1"/>
        <c:ser>
          <c:idx val="0"/>
          <c:order val="0"/>
          <c:explosion val="10"/>
          <c:dPt>
            <c:idx val="0"/>
            <c:bubble3D val="0"/>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slope"/>
              </a:sp3d>
            </c:spPr>
            <c:extLst>
              <c:ext xmlns:c16="http://schemas.microsoft.com/office/drawing/2014/chart" uri="{C3380CC4-5D6E-409C-BE32-E72D297353CC}">
                <c16:uniqueId val="{00000001-E43F-4A03-B549-D17B0E47A923}"/>
              </c:ext>
            </c:extLst>
          </c:dPt>
          <c:dPt>
            <c:idx val="1"/>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slope"/>
              </a:sp3d>
            </c:spPr>
            <c:extLst>
              <c:ext xmlns:c16="http://schemas.microsoft.com/office/drawing/2014/chart" uri="{C3380CC4-5D6E-409C-BE32-E72D297353CC}">
                <c16:uniqueId val="{00000003-E43F-4A03-B549-D17B0E47A923}"/>
              </c:ext>
            </c:extLst>
          </c:dPt>
          <c:dPt>
            <c:idx val="2"/>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5-E43F-4A03-B549-D17B0E47A923}"/>
              </c:ext>
            </c:extLst>
          </c:dPt>
          <c:dPt>
            <c:idx val="3"/>
            <c:bubble3D val="0"/>
            <c:spPr>
              <a:gradFill rotWithShape="1">
                <a:gsLst>
                  <a:gs pos="0">
                    <a:schemeClr val="accent2">
                      <a:lumMod val="60000"/>
                      <a:shade val="51000"/>
                      <a:satMod val="130000"/>
                    </a:schemeClr>
                  </a:gs>
                  <a:gs pos="80000">
                    <a:schemeClr val="accent2">
                      <a:lumMod val="60000"/>
                      <a:shade val="93000"/>
                      <a:satMod val="130000"/>
                    </a:schemeClr>
                  </a:gs>
                  <a:gs pos="100000">
                    <a:schemeClr val="accent2">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slope"/>
              </a:sp3d>
            </c:spPr>
            <c:extLst>
              <c:ext xmlns:c16="http://schemas.microsoft.com/office/drawing/2014/chart" uri="{C3380CC4-5D6E-409C-BE32-E72D297353CC}">
                <c16:uniqueId val="{00000007-E43F-4A03-B549-D17B0E47A923}"/>
              </c:ext>
            </c:extLst>
          </c:dPt>
          <c:dPt>
            <c:idx val="4"/>
            <c:bubble3D val="0"/>
            <c:spPr>
              <a:gradFill rotWithShape="1">
                <a:gsLst>
                  <a:gs pos="0">
                    <a:schemeClr val="accent4">
                      <a:lumMod val="60000"/>
                      <a:shade val="51000"/>
                      <a:satMod val="130000"/>
                    </a:schemeClr>
                  </a:gs>
                  <a:gs pos="80000">
                    <a:schemeClr val="accent4">
                      <a:lumMod val="60000"/>
                      <a:shade val="93000"/>
                      <a:satMod val="130000"/>
                    </a:schemeClr>
                  </a:gs>
                  <a:gs pos="100000">
                    <a:schemeClr val="accent4">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9-E43F-4A03-B549-D17B0E47A923}"/>
              </c:ext>
            </c:extLst>
          </c:dPt>
          <c:dPt>
            <c:idx val="5"/>
            <c:bubble3D val="0"/>
            <c:spPr>
              <a:gradFill rotWithShape="1">
                <a:gsLst>
                  <a:gs pos="0">
                    <a:schemeClr val="accent6">
                      <a:lumMod val="60000"/>
                      <a:shade val="51000"/>
                      <a:satMod val="130000"/>
                    </a:schemeClr>
                  </a:gs>
                  <a:gs pos="80000">
                    <a:schemeClr val="accent6">
                      <a:lumMod val="60000"/>
                      <a:shade val="93000"/>
                      <a:satMod val="130000"/>
                    </a:schemeClr>
                  </a:gs>
                  <a:gs pos="100000">
                    <a:schemeClr val="accent6">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slope"/>
              </a:sp3d>
            </c:spPr>
            <c:extLst>
              <c:ext xmlns:c16="http://schemas.microsoft.com/office/drawing/2014/chart" uri="{C3380CC4-5D6E-409C-BE32-E72D297353CC}">
                <c16:uniqueId val="{0000000B-E43F-4A03-B549-D17B0E47A923}"/>
              </c:ext>
            </c:extLst>
          </c:dPt>
          <c:dPt>
            <c:idx val="6"/>
            <c:bubble3D val="0"/>
            <c:spPr>
              <a:gradFill rotWithShape="1">
                <a:gsLst>
                  <a:gs pos="0">
                    <a:schemeClr val="accent2">
                      <a:lumMod val="80000"/>
                      <a:lumOff val="20000"/>
                      <a:shade val="51000"/>
                      <a:satMod val="130000"/>
                    </a:schemeClr>
                  </a:gs>
                  <a:gs pos="80000">
                    <a:schemeClr val="accent2">
                      <a:lumMod val="80000"/>
                      <a:lumOff val="20000"/>
                      <a:shade val="93000"/>
                      <a:satMod val="130000"/>
                    </a:schemeClr>
                  </a:gs>
                  <a:gs pos="100000">
                    <a:schemeClr val="accent2">
                      <a:lumMod val="80000"/>
                      <a:lumOff val="2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slope"/>
              </a:sp3d>
            </c:spPr>
            <c:extLst>
              <c:ext xmlns:c16="http://schemas.microsoft.com/office/drawing/2014/chart" uri="{C3380CC4-5D6E-409C-BE32-E72D297353CC}">
                <c16:uniqueId val="{0000000D-E43F-4A03-B549-D17B0E47A923}"/>
              </c:ext>
            </c:extLst>
          </c:dPt>
          <c:dPt>
            <c:idx val="7"/>
            <c:bubble3D val="0"/>
            <c:spPr>
              <a:gradFill rotWithShape="1">
                <a:gsLst>
                  <a:gs pos="0">
                    <a:schemeClr val="accent4">
                      <a:lumMod val="80000"/>
                      <a:lumOff val="20000"/>
                      <a:shade val="51000"/>
                      <a:satMod val="130000"/>
                    </a:schemeClr>
                  </a:gs>
                  <a:gs pos="80000">
                    <a:schemeClr val="accent4">
                      <a:lumMod val="80000"/>
                      <a:lumOff val="20000"/>
                      <a:shade val="93000"/>
                      <a:satMod val="130000"/>
                    </a:schemeClr>
                  </a:gs>
                  <a:gs pos="100000">
                    <a:schemeClr val="accent4">
                      <a:lumMod val="80000"/>
                      <a:lumOff val="2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F-E43F-4A03-B549-D17B0E47A923}"/>
              </c:ext>
            </c:extLst>
          </c:dPt>
          <c:dPt>
            <c:idx val="8"/>
            <c:bubble3D val="0"/>
            <c:spPr>
              <a:gradFill rotWithShape="1">
                <a:gsLst>
                  <a:gs pos="0">
                    <a:schemeClr val="accent6">
                      <a:lumMod val="80000"/>
                      <a:lumOff val="20000"/>
                      <a:shade val="51000"/>
                      <a:satMod val="130000"/>
                    </a:schemeClr>
                  </a:gs>
                  <a:gs pos="80000">
                    <a:schemeClr val="accent6">
                      <a:lumMod val="80000"/>
                      <a:lumOff val="20000"/>
                      <a:shade val="93000"/>
                      <a:satMod val="130000"/>
                    </a:schemeClr>
                  </a:gs>
                  <a:gs pos="100000">
                    <a:schemeClr val="accent6">
                      <a:lumMod val="80000"/>
                      <a:lumOff val="2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11-E43F-4A03-B549-D17B0E47A923}"/>
              </c:ext>
            </c:extLst>
          </c:dPt>
          <c:dLbls>
            <c:dLbl>
              <c:idx val="0"/>
              <c:layout>
                <c:manualLayout>
                  <c:x val="0.34331009372871024"/>
                  <c:y val="0.10491488167239489"/>
                </c:manualLayout>
              </c:layout>
              <c:tx>
                <c:rich>
                  <a:bodyPr/>
                  <a:lstStyle/>
                  <a:p>
                    <a:fld id="{53209CD7-9C64-4DF1-80A2-1918C28ACE23}" type="CATEGORYNAME">
                      <a:rPr lang="ru-RU"/>
                      <a:pPr/>
                      <a:t>[CATEGORY NAME]</a:t>
                    </a:fld>
                    <a:r>
                      <a:rPr lang="ru-RU" baseline="0" dirty="0"/>
                      <a:t>
</a:t>
                    </a:r>
                    <a:r>
                      <a:rPr lang="ru-RU" baseline="0" dirty="0" smtClean="0"/>
                      <a:t>1,1 млн. лв.</a:t>
                    </a:r>
                  </a:p>
                </c:rich>
              </c:tx>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E43F-4A03-B549-D17B0E47A923}"/>
                </c:ext>
              </c:extLst>
            </c:dLbl>
            <c:dLbl>
              <c:idx val="1"/>
              <c:layout>
                <c:manualLayout>
                  <c:x val="0.14894325322106017"/>
                  <c:y val="0.21429440216094073"/>
                </c:manualLayout>
              </c:layout>
              <c:tx>
                <c:rich>
                  <a:bodyPr/>
                  <a:lstStyle/>
                  <a:p>
                    <a:fld id="{6B1B70D7-1300-4C22-9D33-FD4BC5AFC911}" type="CATEGORYNAME">
                      <a:rPr lang="ru-RU"/>
                      <a:pPr/>
                      <a:t>[CATEGORY NAME]</a:t>
                    </a:fld>
                    <a:r>
                      <a:rPr lang="ru-RU" baseline="0" dirty="0"/>
                      <a:t>
</a:t>
                    </a:r>
                    <a:r>
                      <a:rPr lang="ru-RU" baseline="0" dirty="0" smtClean="0"/>
                      <a:t>6,4 млн. лв.</a:t>
                    </a:r>
                  </a:p>
                </c:rich>
              </c:tx>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E43F-4A03-B549-D17B0E47A923}"/>
                </c:ext>
              </c:extLst>
            </c:dLbl>
            <c:dLbl>
              <c:idx val="2"/>
              <c:layout>
                <c:manualLayout>
                  <c:x val="0.11629812880992241"/>
                  <c:y val="0.11758622301856056"/>
                </c:manualLayout>
              </c:layout>
              <c:tx>
                <c:rich>
                  <a:bodyPr/>
                  <a:lstStyle/>
                  <a:p>
                    <a:fld id="{3DB6EF52-C37F-43BA-903F-B948F820BB10}" type="CATEGORYNAME">
                      <a:rPr lang="ru-RU"/>
                      <a:pPr/>
                      <a:t>[CATEGORY NAME]</a:t>
                    </a:fld>
                    <a:r>
                      <a:rPr lang="ru-RU" baseline="0" dirty="0"/>
                      <a:t>
</a:t>
                    </a:r>
                    <a:r>
                      <a:rPr lang="ru-RU" baseline="0" dirty="0" smtClean="0"/>
                      <a:t>1 млн. лв.</a:t>
                    </a:r>
                  </a:p>
                </c:rich>
              </c:tx>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E43F-4A03-B549-D17B0E47A923}"/>
                </c:ext>
              </c:extLst>
            </c:dLbl>
            <c:dLbl>
              <c:idx val="3"/>
              <c:layout>
                <c:manualLayout>
                  <c:x val="0.10230901873665324"/>
                  <c:y val="-2.232231524944572E-2"/>
                </c:manualLayout>
              </c:layout>
              <c:tx>
                <c:rich>
                  <a:bodyPr/>
                  <a:lstStyle/>
                  <a:p>
                    <a:fld id="{ECCC7B68-2A7D-42D9-8E16-738B0DE13AF5}" type="CATEGORYNAME">
                      <a:rPr lang="ru-RU"/>
                      <a:pPr/>
                      <a:t>[CATEGORY NAME]</a:t>
                    </a:fld>
                    <a:r>
                      <a:rPr lang="ru-RU" baseline="0" dirty="0"/>
                      <a:t>
</a:t>
                    </a:r>
                    <a:r>
                      <a:rPr lang="ru-RU" baseline="0" dirty="0" smtClean="0"/>
                      <a:t>10 млн. лв.</a:t>
                    </a:r>
                  </a:p>
                </c:rich>
              </c:tx>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7-E43F-4A03-B549-D17B0E47A923}"/>
                </c:ext>
              </c:extLst>
            </c:dLbl>
            <c:dLbl>
              <c:idx val="4"/>
              <c:layout>
                <c:manualLayout>
                  <c:x val="-0.12593573523829377"/>
                  <c:y val="-1.7857852199556577E-2"/>
                </c:manualLayout>
              </c:layout>
              <c:tx>
                <c:rich>
                  <a:bodyPr/>
                  <a:lstStyle/>
                  <a:p>
                    <a:fld id="{CC37A9F7-A2A8-44FF-9E06-00C2AD405B8E}" type="CATEGORYNAME">
                      <a:rPr lang="ru-RU"/>
                      <a:pPr/>
                      <a:t>[CATEGORY NAME]</a:t>
                    </a:fld>
                    <a:r>
                      <a:rPr lang="ru-RU" baseline="0" dirty="0"/>
                      <a:t>
</a:t>
                    </a:r>
                    <a:r>
                      <a:rPr lang="ru-RU" baseline="0" dirty="0" smtClean="0"/>
                      <a:t>350 хил. лв.</a:t>
                    </a:r>
                  </a:p>
                </c:rich>
              </c:tx>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9-E43F-4A03-B549-D17B0E47A923}"/>
                </c:ext>
              </c:extLst>
            </c:dLbl>
            <c:dLbl>
              <c:idx val="5"/>
              <c:layout>
                <c:manualLayout>
                  <c:x val="-0.12834765076816779"/>
                  <c:y val="-0.26244609688166043"/>
                </c:manualLayout>
              </c:layout>
              <c:tx>
                <c:rich>
                  <a:bodyPr/>
                  <a:lstStyle/>
                  <a:p>
                    <a:fld id="{62034E96-65FE-4A6C-BFA1-8C25A33779A6}" type="CATEGORYNAME">
                      <a:rPr lang="ru-RU"/>
                      <a:pPr/>
                      <a:t>[CATEGORY NAME]</a:t>
                    </a:fld>
                    <a:r>
                      <a:rPr lang="ru-RU" baseline="0" dirty="0"/>
                      <a:t>
</a:t>
                    </a:r>
                    <a:r>
                      <a:rPr lang="ru-RU" baseline="0" dirty="0" smtClean="0"/>
                      <a:t>900 хил. лв.</a:t>
                    </a:r>
                  </a:p>
                </c:rich>
              </c:tx>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B-E43F-4A03-B549-D17B0E47A923}"/>
                </c:ext>
              </c:extLst>
            </c:dLbl>
            <c:dLbl>
              <c:idx val="6"/>
              <c:layout>
                <c:manualLayout>
                  <c:x val="-4.2264843312027518E-2"/>
                  <c:y val="5.3698350644552258E-3"/>
                </c:manualLayout>
              </c:layout>
              <c:tx>
                <c:rich>
                  <a:bodyPr/>
                  <a:lstStyle/>
                  <a:p>
                    <a:fld id="{AB4C7CCD-5522-48CF-838E-FB4DC025EE77}" type="CATEGORYNAME">
                      <a:rPr lang="ru-RU" smtClean="0"/>
                      <a:pPr/>
                      <a:t>[CATEGORY NAME]</a:t>
                    </a:fld>
                    <a:endParaRPr lang="ru-RU" baseline="0" dirty="0" smtClean="0"/>
                  </a:p>
                  <a:p>
                    <a:r>
                      <a:rPr lang="ru-RU" baseline="0" dirty="0" smtClean="0"/>
                      <a:t>10 млн. лв.</a:t>
                    </a:r>
                  </a:p>
                </c:rich>
              </c:tx>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4661621159185265"/>
                      <c:h val="0.3757515325939198"/>
                    </c:manualLayout>
                  </c15:layout>
                  <c15:dlblFieldTable/>
                  <c15:showDataLabelsRange val="0"/>
                </c:ext>
                <c:ext xmlns:c16="http://schemas.microsoft.com/office/drawing/2014/chart" uri="{C3380CC4-5D6E-409C-BE32-E72D297353CC}">
                  <c16:uniqueId val="{0000000D-E43F-4A03-B549-D17B0E47A923}"/>
                </c:ext>
              </c:extLst>
            </c:dLbl>
            <c:dLbl>
              <c:idx val="8"/>
              <c:tx>
                <c:rich>
                  <a:bodyPr/>
                  <a:lstStyle/>
                  <a:p>
                    <a:r>
                      <a:rPr lang="bg-BG" baseline="0"/>
                      <a:t>ОТЛОЖЕНИ; </a:t>
                    </a:r>
                    <a:fld id="{7F1826C6-CFBC-4540-8207-1C7853AEE559}" type="VALUE">
                      <a:rPr lang="en-US" baseline="0"/>
                      <a:pPr/>
                      <a:t>[VALUE]</a:t>
                    </a:fld>
                    <a:endParaRPr lang="bg-BG" baseline="0"/>
                  </a:p>
                </c:rich>
              </c:tx>
              <c:dLblPos val="out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E43F-4A03-B549-D17B0E47A923}"/>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solidFill>
                    <a:latin typeface="Helen Bg Light" panose="02000003080000020004" pitchFamily="50" charset="-52"/>
                    <a:ea typeface="+mn-ea"/>
                    <a:cs typeface="+mn-cs"/>
                  </a:defRPr>
                </a:pPr>
                <a:endParaRPr lang="bg-BG"/>
              </a:p>
            </c:txPr>
            <c:dLblPos val="out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ИГРП2017!$F$2:$F$8</c:f>
              <c:strCache>
                <c:ptCount val="7"/>
                <c:pt idx="0">
                  <c:v>Подобряване на работата на контр. и регул. органи в икономическата сфера </c:v>
                </c:pt>
                <c:pt idx="1">
                  <c:v>Обучения за служителите в администрацията, организирани от ДИ към МВнР и НСОРБ</c:v>
                </c:pt>
                <c:pt idx="2">
                  <c:v>Развиване на капацитета за внедряване и прилагане на CAF в администрациите</c:v>
                </c:pt>
                <c:pt idx="3">
                  <c:v>Специализирани обучения за спец. териториална администрация</c:v>
                </c:pt>
                <c:pt idx="4">
                  <c:v>Ефективност на съдебния контрол и уеднаквяване на практиката на съдилищата   </c:v>
                </c:pt>
                <c:pt idx="5">
                  <c:v>Въвеждане на програмно бюджетиране в органите на съдебната власт</c:v>
                </c:pt>
                <c:pt idx="6">
                  <c:v>Устойчиво повишаване на качеството на дейността на НИП и повишаване на компетентността на магистратите и съдебните служители чрез ефективно обучение </c:v>
                </c:pt>
              </c:strCache>
            </c:strRef>
          </c:cat>
          <c:val>
            <c:numRef>
              <c:f>ИГРП2017!$G$2:$G$8</c:f>
              <c:numCache>
                <c:formatCode>#,##0.00</c:formatCode>
                <c:ptCount val="7"/>
                <c:pt idx="0">
                  <c:v>1.1000000000000001</c:v>
                </c:pt>
                <c:pt idx="1">
                  <c:v>6.4</c:v>
                </c:pt>
                <c:pt idx="2">
                  <c:v>1</c:v>
                </c:pt>
                <c:pt idx="3">
                  <c:v>10</c:v>
                </c:pt>
                <c:pt idx="4">
                  <c:v>0.35</c:v>
                </c:pt>
                <c:pt idx="5">
                  <c:v>0.9</c:v>
                </c:pt>
                <c:pt idx="6">
                  <c:v>10</c:v>
                </c:pt>
              </c:numCache>
            </c:numRef>
          </c:val>
          <c:extLst>
            <c:ext xmlns:c16="http://schemas.microsoft.com/office/drawing/2014/chart" uri="{C3380CC4-5D6E-409C-BE32-E72D297353CC}">
              <c16:uniqueId val="{00000012-E43F-4A03-B549-D17B0E47A923}"/>
            </c:ext>
          </c:extLst>
        </c:ser>
        <c:dLbls>
          <c:dLblPos val="out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041477878027845"/>
          <c:y val="7.2892471202459744E-2"/>
          <c:w val="0.46257352233104698"/>
          <c:h val="0.84309958301390542"/>
        </c:manualLayout>
      </c:layout>
      <c:doughnutChart>
        <c:varyColors val="0"/>
        <c:ser>
          <c:idx val="0"/>
          <c:order val="0"/>
          <c:tx>
            <c:strRef>
              <c:f>'отворени пр-ри'!$B$2</c:f>
              <c:strCache>
                <c:ptCount val="1"/>
                <c:pt idx="0">
                  <c:v>млн. лв.</c:v>
                </c:pt>
              </c:strCache>
            </c:strRef>
          </c:tx>
          <c:spPr>
            <a:solidFill>
              <a:schemeClr val="accent1"/>
            </a:solidFill>
            <a:ln w="19050">
              <a:solidFill>
                <a:schemeClr val="lt1"/>
              </a:solidFill>
            </a:ln>
            <a:effectLst/>
          </c:spPr>
          <c:dPt>
            <c:idx val="0"/>
            <c:bubble3D val="0"/>
            <c:spPr>
              <a:solidFill>
                <a:schemeClr val="accent1">
                  <a:lumMod val="40000"/>
                  <a:lumOff val="60000"/>
                </a:schemeClr>
              </a:solidFill>
              <a:ln w="34925">
                <a:solidFill>
                  <a:schemeClr val="tx2">
                    <a:lumMod val="40000"/>
                    <a:lumOff val="60000"/>
                  </a:schemeClr>
                </a:solidFill>
              </a:ln>
              <a:effectLst/>
            </c:spPr>
            <c:extLst>
              <c:ext xmlns:c16="http://schemas.microsoft.com/office/drawing/2014/chart" uri="{C3380CC4-5D6E-409C-BE32-E72D297353CC}">
                <c16:uniqueId val="{00000001-CA98-48F1-841B-5BFA200B7127}"/>
              </c:ext>
            </c:extLst>
          </c:dPt>
          <c:dPt>
            <c:idx val="1"/>
            <c:bubble3D val="0"/>
            <c:explosion val="15"/>
            <c:spPr>
              <a:solidFill>
                <a:schemeClr val="accent1"/>
              </a:solidFill>
              <a:ln w="19050">
                <a:solidFill>
                  <a:schemeClr val="tx2">
                    <a:lumMod val="75000"/>
                  </a:schemeClr>
                </a:solidFill>
              </a:ln>
              <a:effectLst/>
            </c:spPr>
            <c:extLst>
              <c:ext xmlns:c16="http://schemas.microsoft.com/office/drawing/2014/chart" uri="{C3380CC4-5D6E-409C-BE32-E72D297353CC}">
                <c16:uniqueId val="{00000003-CA98-48F1-841B-5BFA200B7127}"/>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CA98-48F1-841B-5BFA200B7127}"/>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CA98-48F1-841B-5BFA200B7127}"/>
              </c:ext>
            </c:extLst>
          </c:dPt>
          <c:dLbls>
            <c:dLbl>
              <c:idx val="0"/>
              <c:layout>
                <c:manualLayout>
                  <c:x val="0.13343203760343461"/>
                  <c:y val="-7.0062981082790785E-2"/>
                </c:manualLayout>
              </c:layout>
              <c:tx>
                <c:rich>
                  <a:bodyPr rot="0" spcFirstLastPara="1" vertOverflow="ellipsis" vert="horz" wrap="square" lIns="38100" tIns="19050" rIns="38100" bIns="19050" anchor="ctr" anchorCtr="1">
                    <a:spAutoFit/>
                  </a:bodyPr>
                  <a:lstStyle/>
                  <a:p>
                    <a:pPr>
                      <a:defRPr sz="2300" b="1" i="0" u="none" strike="noStrike" kern="1200" baseline="0">
                        <a:solidFill>
                          <a:schemeClr val="tx1"/>
                        </a:solidFill>
                        <a:latin typeface="Helen Bg Light" panose="02000003080000020004" pitchFamily="50" charset="-52"/>
                        <a:ea typeface="+mn-ea"/>
                        <a:cs typeface="+mn-cs"/>
                      </a:defRPr>
                    </a:pPr>
                    <a:fld id="{D045133F-F1D0-484C-8FBB-E981272159CC}" type="VALUE">
                      <a:rPr lang="en-US" b="1">
                        <a:solidFill>
                          <a:schemeClr val="tx1"/>
                        </a:solidFill>
                      </a:rPr>
                      <a:pPr>
                        <a:defRPr sz="2300" b="1">
                          <a:solidFill>
                            <a:schemeClr val="tx1"/>
                          </a:solidFill>
                          <a:latin typeface="Helen Bg Light" panose="02000003080000020004" pitchFamily="50" charset="-52"/>
                        </a:defRPr>
                      </a:pPr>
                      <a:t>[VALUE]</a:t>
                    </a:fld>
                    <a:r>
                      <a:rPr lang="en-US" b="1" baseline="0" dirty="0">
                        <a:solidFill>
                          <a:schemeClr val="tx1"/>
                        </a:solidFill>
                      </a:rPr>
                      <a:t>
</a:t>
                    </a:r>
                  </a:p>
                </c:rich>
              </c:tx>
              <c:spPr>
                <a:noFill/>
                <a:ln>
                  <a:noFill/>
                </a:ln>
                <a:effectLst/>
              </c:spPr>
              <c:txPr>
                <a:bodyPr rot="0" spcFirstLastPara="1" vertOverflow="ellipsis" vert="horz" wrap="square" lIns="38100" tIns="19050" rIns="38100" bIns="19050" anchor="ctr" anchorCtr="1">
                  <a:spAutoFit/>
                </a:bodyPr>
                <a:lstStyle/>
                <a:p>
                  <a:pPr>
                    <a:defRPr sz="2300" b="1" i="0" u="none" strike="noStrike" kern="1200" baseline="0">
                      <a:solidFill>
                        <a:schemeClr val="tx1"/>
                      </a:solidFill>
                      <a:latin typeface="Helen Bg Light" panose="02000003080000020004" pitchFamily="50" charset="-52"/>
                      <a:ea typeface="+mn-ea"/>
                      <a:cs typeface="+mn-cs"/>
                    </a:defRPr>
                  </a:pPr>
                  <a:endParaRPr lang="bg-BG"/>
                </a:p>
              </c:txPr>
              <c:showLegendKey val="0"/>
              <c:showVal val="1"/>
              <c:showCatName val="0"/>
              <c:showSerName val="0"/>
              <c:showPercent val="1"/>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CA98-48F1-841B-5BFA200B7127}"/>
                </c:ext>
              </c:extLst>
            </c:dLbl>
            <c:dLbl>
              <c:idx val="1"/>
              <c:layout>
                <c:manualLayout>
                  <c:x val="0.10249859617147458"/>
                  <c:y val="0.1691245580454124"/>
                </c:manualLayout>
              </c:layout>
              <c:tx>
                <c:rich>
                  <a:bodyPr rot="0" spcFirstLastPara="1" vertOverflow="ellipsis" vert="horz" wrap="square" lIns="38100" tIns="19050" rIns="38100" bIns="19050" anchor="ctr" anchorCtr="1">
                    <a:spAutoFit/>
                  </a:bodyPr>
                  <a:lstStyle/>
                  <a:p>
                    <a:pPr>
                      <a:defRPr sz="2300" b="1" i="0" u="none" strike="noStrike" kern="1200" baseline="0">
                        <a:solidFill>
                          <a:schemeClr val="tx1"/>
                        </a:solidFill>
                        <a:latin typeface="Helen Bg Light" panose="02000003080000020004" pitchFamily="50" charset="-52"/>
                        <a:ea typeface="+mn-ea"/>
                        <a:cs typeface="+mn-cs"/>
                      </a:defRPr>
                    </a:pPr>
                    <a:fld id="{890C3491-5CA0-4122-885C-58D0640C2D7B}" type="VALUE">
                      <a:rPr lang="en-US" b="1">
                        <a:solidFill>
                          <a:schemeClr val="tx1"/>
                        </a:solidFill>
                      </a:rPr>
                      <a:pPr>
                        <a:defRPr sz="2300" b="1">
                          <a:solidFill>
                            <a:schemeClr val="tx1"/>
                          </a:solidFill>
                          <a:latin typeface="Helen Bg Light" panose="02000003080000020004" pitchFamily="50" charset="-52"/>
                        </a:defRPr>
                      </a:pPr>
                      <a:t>[VALUE]</a:t>
                    </a:fld>
                    <a:r>
                      <a:rPr lang="en-US" b="1" baseline="0">
                        <a:solidFill>
                          <a:schemeClr val="tx1"/>
                        </a:solidFill>
                      </a:rPr>
                      <a:t>
</a:t>
                    </a:r>
                  </a:p>
                </c:rich>
              </c:tx>
              <c:spPr>
                <a:noFill/>
                <a:ln>
                  <a:noFill/>
                </a:ln>
                <a:effectLst/>
              </c:spPr>
              <c:txPr>
                <a:bodyPr rot="0" spcFirstLastPara="1" vertOverflow="ellipsis" vert="horz" wrap="square" lIns="38100" tIns="19050" rIns="38100" bIns="19050" anchor="ctr" anchorCtr="1">
                  <a:spAutoFit/>
                </a:bodyPr>
                <a:lstStyle/>
                <a:p>
                  <a:pPr>
                    <a:defRPr sz="2300" b="1" i="0" u="none" strike="noStrike" kern="1200" baseline="0">
                      <a:solidFill>
                        <a:schemeClr val="tx1"/>
                      </a:solidFill>
                      <a:latin typeface="Helen Bg Light" panose="02000003080000020004" pitchFamily="50" charset="-52"/>
                      <a:ea typeface="+mn-ea"/>
                      <a:cs typeface="+mn-cs"/>
                    </a:defRPr>
                  </a:pPr>
                  <a:endParaRPr lang="bg-BG"/>
                </a:p>
              </c:txPr>
              <c:showLegendKey val="0"/>
              <c:showVal val="1"/>
              <c:showCatName val="0"/>
              <c:showSerName val="0"/>
              <c:showPercent val="1"/>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CA98-48F1-841B-5BFA200B7127}"/>
                </c:ext>
              </c:extLst>
            </c:dLbl>
            <c:dLbl>
              <c:idx val="2"/>
              <c:layout>
                <c:manualLayout>
                  <c:x val="-0.17113305124588624"/>
                  <c:y val="-5.9424326833797725E-2"/>
                </c:manualLayout>
              </c:layout>
              <c:tx>
                <c:rich>
                  <a:bodyPr/>
                  <a:lstStyle/>
                  <a:p>
                    <a:fld id="{8A019F12-2549-475D-8C9F-37E7584ADED7}" type="VALUE">
                      <a:rPr lang="en-US"/>
                      <a:pPr/>
                      <a:t>[VALUE]</a:t>
                    </a:fld>
                    <a:r>
                      <a:rPr lang="en-US" baseline="0"/>
                      <a:t>
</a:t>
                    </a:r>
                  </a:p>
                </c:rich>
              </c:tx>
              <c:showLegendKey val="0"/>
              <c:showVal val="1"/>
              <c:showCatName val="0"/>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CA98-48F1-841B-5BFA200B7127}"/>
                </c:ext>
              </c:extLst>
            </c:dLbl>
            <c:spPr>
              <a:noFill/>
              <a:ln>
                <a:noFill/>
              </a:ln>
              <a:effectLst/>
            </c:spPr>
            <c:txPr>
              <a:bodyPr rot="0" spcFirstLastPara="1" vertOverflow="ellipsis" vert="horz" wrap="square" lIns="38100" tIns="19050" rIns="38100" bIns="19050" anchor="ctr" anchorCtr="1">
                <a:spAutoFit/>
              </a:bodyPr>
              <a:lstStyle/>
              <a:p>
                <a:pPr>
                  <a:defRPr sz="2300" b="0" i="0" u="none" strike="noStrike" kern="1200" baseline="0">
                    <a:solidFill>
                      <a:schemeClr val="tx1"/>
                    </a:solidFill>
                    <a:latin typeface="Helen Bg Light" panose="02000003080000020004" pitchFamily="50" charset="-52"/>
                    <a:ea typeface="+mn-ea"/>
                    <a:cs typeface="+mn-cs"/>
                  </a:defRPr>
                </a:pPr>
                <a:endParaRPr lang="bg-BG"/>
              </a:p>
            </c:txPr>
            <c:showLegendKey val="0"/>
            <c:showVal val="1"/>
            <c:showCatName val="0"/>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'отворени пр-ри'!$A$3:$A$4</c:f>
              <c:strCache>
                <c:ptCount val="2"/>
                <c:pt idx="0">
                  <c:v>сключени договори - 167 бр.</c:v>
                </c:pt>
                <c:pt idx="1">
                  <c:v>в оценка - 262 бр.</c:v>
                </c:pt>
              </c:strCache>
            </c:strRef>
          </c:cat>
          <c:val>
            <c:numRef>
              <c:f>'отворени пр-ри'!$B$3:$B$4</c:f>
              <c:numCache>
                <c:formatCode>#,##0</c:formatCode>
                <c:ptCount val="2"/>
                <c:pt idx="0">
                  <c:v>288021725.24000001</c:v>
                </c:pt>
                <c:pt idx="1">
                  <c:v>28758200.359999999</c:v>
                </c:pt>
              </c:numCache>
            </c:numRef>
          </c:val>
          <c:extLst>
            <c:ext xmlns:c16="http://schemas.microsoft.com/office/drawing/2014/chart" uri="{C3380CC4-5D6E-409C-BE32-E72D297353CC}">
              <c16:uniqueId val="{00000008-CA98-48F1-841B-5BFA200B7127}"/>
            </c:ext>
          </c:extLst>
        </c:ser>
        <c:dLbls>
          <c:showLegendKey val="0"/>
          <c:showVal val="0"/>
          <c:showCatName val="0"/>
          <c:showSerName val="0"/>
          <c:showPercent val="0"/>
          <c:showBubbleSize val="0"/>
          <c:showLeaderLines val="1"/>
        </c:dLbls>
        <c:firstSliceAng val="150"/>
        <c:holeSize val="47"/>
      </c:doughnutChart>
      <c:spPr>
        <a:noFill/>
        <a:ln>
          <a:noFill/>
        </a:ln>
        <a:effectLst/>
      </c:spPr>
    </c:plotArea>
    <c:legend>
      <c:legendPos val="l"/>
      <c:layout>
        <c:manualLayout>
          <c:xMode val="edge"/>
          <c:yMode val="edge"/>
          <c:x val="1.2618296529968454E-2"/>
          <c:y val="0.21407811762120635"/>
          <c:w val="0.37328613891717793"/>
          <c:h val="0.65935711591711765"/>
        </c:manualLayout>
      </c:layout>
      <c:overlay val="0"/>
      <c:spPr>
        <a:noFill/>
        <a:ln>
          <a:noFill/>
        </a:ln>
        <a:effectLst/>
      </c:spPr>
      <c:txPr>
        <a:bodyPr rot="0" spcFirstLastPara="1" vertOverflow="ellipsis" vert="horz" wrap="square" anchor="ctr" anchorCtr="1"/>
        <a:lstStyle/>
        <a:p>
          <a:pPr>
            <a:defRPr sz="2200" b="1" i="0" u="none" strike="noStrike" kern="1200" baseline="0">
              <a:solidFill>
                <a:sysClr val="windowText" lastClr="000000"/>
              </a:solidFill>
              <a:latin typeface="Helen Bg Light" panose="02000003080000020004" pitchFamily="50" charset="-52"/>
              <a:ea typeface="+mn-ea"/>
              <a:cs typeface="+mn-cs"/>
            </a:defRPr>
          </a:pPr>
          <a:endParaRPr lang="bg-BG"/>
        </a:p>
      </c:txPr>
    </c:legend>
    <c:plotVisOnly val="1"/>
    <c:dispBlanksAs val="gap"/>
    <c:showDLblsOverMax val="0"/>
  </c:chart>
  <c:spPr>
    <a:noFill/>
    <a:ln>
      <a:noFill/>
    </a:ln>
    <a:effectLst/>
  </c:spPr>
  <c:txPr>
    <a:bodyPr/>
    <a:lstStyle/>
    <a:p>
      <a:pPr>
        <a:defRPr/>
      </a:pPr>
      <a:endParaRPr lang="bg-BG"/>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dirty="0">
                <a:solidFill>
                  <a:schemeClr val="tx1"/>
                </a:solidFill>
                <a:latin typeface="Helen Bg Light" panose="02000003080000020004" pitchFamily="50" charset="-52"/>
              </a:rPr>
              <a:t>СКЛЮЧЕНИ </a:t>
            </a:r>
            <a:r>
              <a:rPr lang="bg-BG" sz="2000" dirty="0" smtClean="0">
                <a:solidFill>
                  <a:schemeClr val="tx1"/>
                </a:solidFill>
                <a:latin typeface="Helen Bg Light" panose="02000003080000020004" pitchFamily="50" charset="-52"/>
              </a:rPr>
              <a:t>ДОГОВОРИ</a:t>
            </a:r>
            <a:r>
              <a:rPr lang="bg-BG" sz="2000" baseline="0" dirty="0" smtClean="0">
                <a:solidFill>
                  <a:schemeClr val="tx1"/>
                </a:solidFill>
                <a:latin typeface="Helen Bg Light" panose="02000003080000020004" pitchFamily="50" charset="-52"/>
              </a:rPr>
              <a:t> ДО 0</a:t>
            </a:r>
            <a:r>
              <a:rPr lang="en-US" sz="2000" baseline="0" dirty="0" smtClean="0">
                <a:solidFill>
                  <a:schemeClr val="tx1"/>
                </a:solidFill>
                <a:latin typeface="Helen Bg Light" panose="02000003080000020004" pitchFamily="50" charset="-52"/>
              </a:rPr>
              <a:t>8</a:t>
            </a:r>
            <a:r>
              <a:rPr lang="bg-BG" sz="2000" baseline="0" dirty="0" smtClean="0">
                <a:solidFill>
                  <a:schemeClr val="tx1"/>
                </a:solidFill>
                <a:latin typeface="Helen Bg Light" panose="02000003080000020004" pitchFamily="50" charset="-52"/>
              </a:rPr>
              <a:t>.11.2018 Г. </a:t>
            </a:r>
          </a:p>
          <a:p>
            <a:pPr algn="ctr">
              <a:defRPr sz="2000">
                <a:latin typeface="Helen Bg Light" panose="02000003080000020004" pitchFamily="50" charset="-52"/>
              </a:defRPr>
            </a:pPr>
            <a:r>
              <a:rPr lang="bg-BG" sz="2000" dirty="0" smtClean="0">
                <a:solidFill>
                  <a:schemeClr val="tx1"/>
                </a:solidFill>
                <a:latin typeface="Helen Bg Light" panose="02000003080000020004" pitchFamily="50" charset="-52"/>
              </a:rPr>
              <a:t>ПО </a:t>
            </a:r>
            <a:r>
              <a:rPr lang="bg-BG" sz="2000" dirty="0">
                <a:solidFill>
                  <a:schemeClr val="tx1"/>
                </a:solidFill>
                <a:latin typeface="Helen Bg Light" panose="02000003080000020004" pitchFamily="50" charset="-52"/>
              </a:rPr>
              <a:t>ПРИОРИТЕТНИ</a:t>
            </a:r>
            <a:r>
              <a:rPr lang="bg-BG" sz="2000" baseline="0" dirty="0">
                <a:solidFill>
                  <a:schemeClr val="tx1"/>
                </a:solidFill>
                <a:latin typeface="Helen Bg Light" panose="02000003080000020004" pitchFamily="50" charset="-52"/>
              </a:rPr>
              <a:t> ОСИ (В ЛЕВА)</a:t>
            </a:r>
            <a:endParaRPr lang="en-US" sz="2000" dirty="0">
              <a:solidFill>
                <a:schemeClr val="tx1"/>
              </a:solidFill>
              <a:latin typeface="Helen Bg Light" panose="02000003080000020004" pitchFamily="50" charset="-52"/>
            </a:endParaRPr>
          </a:p>
        </c:rich>
      </c:tx>
      <c:layout>
        <c:manualLayout>
          <c:xMode val="edge"/>
          <c:yMode val="edge"/>
          <c:x val="0.25289972392066368"/>
          <c:y val="2.0948433277997419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ser>
          <c:idx val="0"/>
          <c:order val="0"/>
          <c:explosion val="8"/>
          <c:dPt>
            <c:idx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prstMaterial="metal">
                <a:bevelT w="152400" h="50800" prst="softRound"/>
                <a:bevelB prst="relaxedInset"/>
              </a:sp3d>
            </c:spPr>
            <c:extLst>
              <c:ext xmlns:c16="http://schemas.microsoft.com/office/drawing/2014/chart" uri="{C3380CC4-5D6E-409C-BE32-E72D297353CC}">
                <c16:uniqueId val="{00000001-1DEF-4844-8E3C-39D61CB0BB47}"/>
              </c:ext>
            </c:extLst>
          </c:dPt>
          <c:dPt>
            <c:idx val="1"/>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prstMaterial="metal">
                <a:bevelT w="63500" h="25400" prst="relaxedInset"/>
              </a:sp3d>
            </c:spPr>
            <c:extLst>
              <c:ext xmlns:c16="http://schemas.microsoft.com/office/drawing/2014/chart" uri="{C3380CC4-5D6E-409C-BE32-E72D297353CC}">
                <c16:uniqueId val="{00000003-1DEF-4844-8E3C-39D61CB0BB47}"/>
              </c:ext>
            </c:extLst>
          </c:dPt>
          <c:dPt>
            <c:idx val="2"/>
            <c:bubble3D val="0"/>
            <c:explosion val="14"/>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0"/>
                </a:lightRig>
              </a:scene3d>
              <a:sp3d prstMaterial="metal">
                <a:bevelT w="63500" h="25400" prst="relaxedInset"/>
              </a:sp3d>
            </c:spPr>
            <c:extLst>
              <c:ext xmlns:c16="http://schemas.microsoft.com/office/drawing/2014/chart" uri="{C3380CC4-5D6E-409C-BE32-E72D297353CC}">
                <c16:uniqueId val="{00000005-1DEF-4844-8E3C-39D61CB0BB47}"/>
              </c:ext>
            </c:extLst>
          </c:dPt>
          <c:dPt>
            <c:idx val="3"/>
            <c:bubble3D val="0"/>
            <c:spPr>
              <a:gradFill rotWithShape="1">
                <a:gsLst>
                  <a:gs pos="0">
                    <a:schemeClr val="accent1">
                      <a:lumMod val="60000"/>
                      <a:shade val="51000"/>
                      <a:satMod val="130000"/>
                    </a:schemeClr>
                  </a:gs>
                  <a:gs pos="80000">
                    <a:schemeClr val="accent1">
                      <a:lumMod val="60000"/>
                      <a:shade val="93000"/>
                      <a:satMod val="130000"/>
                    </a:schemeClr>
                  </a:gs>
                  <a:gs pos="100000">
                    <a:schemeClr val="accent1">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prstMaterial="metal">
                <a:bevelT w="63500" h="25400" prst="relaxedInset"/>
              </a:sp3d>
            </c:spPr>
            <c:extLst>
              <c:ext xmlns:c16="http://schemas.microsoft.com/office/drawing/2014/chart" uri="{C3380CC4-5D6E-409C-BE32-E72D297353CC}">
                <c16:uniqueId val="{00000007-1DEF-4844-8E3C-39D61CB0BB47}"/>
              </c:ext>
            </c:extLst>
          </c:dPt>
          <c:dPt>
            <c:idx val="4"/>
            <c:bubble3D val="0"/>
            <c:spPr>
              <a:gradFill rotWithShape="1">
                <a:gsLst>
                  <a:gs pos="0">
                    <a:schemeClr val="accent3">
                      <a:lumMod val="60000"/>
                      <a:shade val="51000"/>
                      <a:satMod val="130000"/>
                    </a:schemeClr>
                  </a:gs>
                  <a:gs pos="80000">
                    <a:schemeClr val="accent3">
                      <a:lumMod val="60000"/>
                      <a:shade val="93000"/>
                      <a:satMod val="130000"/>
                    </a:schemeClr>
                  </a:gs>
                  <a:gs pos="100000">
                    <a:schemeClr val="accent3">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prstMaterial="metal">
                <a:bevelT w="63500" h="25400" prst="relaxedInset"/>
              </a:sp3d>
            </c:spPr>
            <c:extLst>
              <c:ext xmlns:c16="http://schemas.microsoft.com/office/drawing/2014/chart" uri="{C3380CC4-5D6E-409C-BE32-E72D297353CC}">
                <c16:uniqueId val="{00000009-1DEF-4844-8E3C-39D61CB0BB47}"/>
              </c:ext>
            </c:extLst>
          </c:dPt>
          <c:dLbls>
            <c:dLbl>
              <c:idx val="0"/>
              <c:layout>
                <c:manualLayout>
                  <c:x val="-4.3244638742885644E-2"/>
                  <c:y val="3.0668621121457403E-2"/>
                </c:manualLayout>
              </c:layout>
              <c:tx>
                <c:rich>
                  <a:bodyPr rot="0" spcFirstLastPara="1" vertOverflow="ellipsis" vert="horz" wrap="square" lIns="38100" tIns="19050" rIns="38100" bIns="19050" anchor="ctr" anchorCtr="1">
                    <a:noAutofit/>
                  </a:bodyPr>
                  <a:lstStyle/>
                  <a:p>
                    <a:pPr>
                      <a:defRPr sz="2000" b="1" i="0" u="none" strike="noStrike" kern="1200" baseline="0">
                        <a:solidFill>
                          <a:schemeClr val="tx1"/>
                        </a:solidFill>
                        <a:latin typeface="Helen Bg Light" panose="02000003080000020004" pitchFamily="50" charset="-52"/>
                        <a:ea typeface="+mn-ea"/>
                        <a:cs typeface="+mn-cs"/>
                      </a:defRPr>
                    </a:pPr>
                    <a:r>
                      <a:rPr lang="ru-RU" sz="2000" b="1" dirty="0" smtClean="0">
                        <a:solidFill>
                          <a:schemeClr val="tx1"/>
                        </a:solidFill>
                      </a:rPr>
                      <a:t>ПО 1 </a:t>
                    </a:r>
                    <a:endParaRPr lang="ru-RU" sz="2000" b="1" dirty="0">
                      <a:solidFill>
                        <a:schemeClr val="tx1"/>
                      </a:solidFill>
                    </a:endParaRPr>
                  </a:p>
                  <a:p>
                    <a:pPr>
                      <a:defRPr sz="2000" b="1">
                        <a:solidFill>
                          <a:schemeClr val="tx1"/>
                        </a:solidFill>
                        <a:latin typeface="Helen Bg Light" panose="02000003080000020004" pitchFamily="50" charset="-52"/>
                      </a:defRPr>
                    </a:pPr>
                    <a:fld id="{49B5768D-434E-4FF6-A11E-DCE7EA23C431}" type="VALUE">
                      <a:rPr lang="ru-RU" sz="2000" b="1" smtClean="0">
                        <a:solidFill>
                          <a:schemeClr val="tx1"/>
                        </a:solidFill>
                      </a:rPr>
                      <a:pPr>
                        <a:defRPr sz="20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1">
                  <a:noAutofit/>
                </a:bodyPr>
                <a:lstStyle/>
                <a:p>
                  <a:pPr>
                    <a:defRPr sz="20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2707176280966221"/>
                      <c:h val="0.2670790753444891"/>
                    </c:manualLayout>
                  </c15:layout>
                  <c15:dlblFieldTable/>
                  <c15:showDataLabelsRange val="0"/>
                </c:ext>
                <c:ext xmlns:c16="http://schemas.microsoft.com/office/drawing/2014/chart" uri="{C3380CC4-5D6E-409C-BE32-E72D297353CC}">
                  <c16:uniqueId val="{00000001-1DEF-4844-8E3C-39D61CB0BB47}"/>
                </c:ext>
              </c:extLst>
            </c:dLbl>
            <c:dLbl>
              <c:idx val="1"/>
              <c:layout>
                <c:manualLayout>
                  <c:x val="0.2076807360922579"/>
                  <c:y val="0.11387640403246121"/>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r>
                      <a:rPr lang="ru-RU" sz="2000" b="1" i="0" u="none" strike="noStrike" kern="1200" baseline="0" dirty="0" smtClean="0">
                        <a:solidFill>
                          <a:schemeClr val="tx1"/>
                        </a:solidFill>
                        <a:latin typeface="Helen Bg Light" panose="02000003080000020004" pitchFamily="50" charset="-52"/>
                      </a:rPr>
                      <a:t>ПО 2 </a:t>
                    </a:r>
                  </a:p>
                  <a:p>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fld id="{4549B8FF-06C4-4FC5-93BB-E3099CDD711B}" type="VALUE">
                      <a:rPr lang="ru-RU" sz="2000" b="1" smtClean="0">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16944525384901485"/>
                      <c:h val="0.10223845398899573"/>
                    </c:manualLayout>
                  </c15:layout>
                  <c15:dlblFieldTable/>
                  <c15:showDataLabelsRange val="0"/>
                </c:ext>
                <c:ext xmlns:c16="http://schemas.microsoft.com/office/drawing/2014/chart" uri="{C3380CC4-5D6E-409C-BE32-E72D297353CC}">
                  <c16:uniqueId val="{00000003-1DEF-4844-8E3C-39D61CB0BB47}"/>
                </c:ext>
              </c:extLst>
            </c:dLbl>
            <c:dLbl>
              <c:idx val="2"/>
              <c:layout>
                <c:manualLayout>
                  <c:x val="5.3539151096486444E-2"/>
                  <c:y val="6.9577857790488126E-2"/>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r>
                      <a:rPr lang="ru-RU" sz="2000" b="1" i="0" u="none" strike="noStrike" kern="1200" baseline="0" dirty="0" smtClean="0">
                        <a:solidFill>
                          <a:schemeClr val="tx1"/>
                        </a:solidFill>
                        <a:latin typeface="Helen Bg Light" panose="02000003080000020004" pitchFamily="50" charset="-52"/>
                      </a:rPr>
                      <a:t>ПО 3 </a:t>
                    </a:r>
                    <a:endParaRPr lang="ru-RU" sz="2000" b="1" i="0" u="none" strike="noStrike" kern="1200" baseline="0" dirty="0">
                      <a:solidFill>
                        <a:schemeClr val="tx1"/>
                      </a:solidFill>
                      <a:latin typeface="Helen Bg Light" panose="02000003080000020004" pitchFamily="50" charset="-52"/>
                    </a:endParaRPr>
                  </a:p>
                  <a:p>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fld id="{DF3DE769-B058-45EF-B6D5-8DABD15ADAB0}" type="VALUE">
                      <a:rPr lang="ru-RU" sz="20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1DEF-4844-8E3C-39D61CB0BB47}"/>
                </c:ext>
              </c:extLst>
            </c:dLbl>
            <c:dLbl>
              <c:idx val="3"/>
              <c:layout>
                <c:manualLayout>
                  <c:x val="0.1123895755008635"/>
                  <c:y val="-0.14711367477349743"/>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r>
                      <a:rPr lang="ru-RU" sz="2000" b="1" i="0" u="none" strike="noStrike" kern="1200" baseline="0" dirty="0" smtClean="0">
                        <a:solidFill>
                          <a:schemeClr val="tx1"/>
                        </a:solidFill>
                        <a:latin typeface="Helen Bg Light" panose="02000003080000020004" pitchFamily="50" charset="-52"/>
                      </a:rPr>
                      <a:t>ПО </a:t>
                    </a:r>
                    <a:r>
                      <a:rPr lang="ru-RU" sz="2000" b="1" i="0" u="none" strike="noStrike" kern="1200" baseline="0" dirty="0">
                        <a:solidFill>
                          <a:schemeClr val="tx1"/>
                        </a:solidFill>
                        <a:latin typeface="Helen Bg Light" panose="02000003080000020004" pitchFamily="50" charset="-52"/>
                      </a:rPr>
                      <a:t>4</a:t>
                    </a:r>
                  </a:p>
                  <a:p>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fld id="{DB89711A-9BED-423D-A937-2B6AA39FB4CA}" type="VALUE">
                      <a:rPr lang="ru-RU" sz="20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7-1DEF-4844-8E3C-39D61CB0BB47}"/>
                </c:ext>
              </c:extLst>
            </c:dLbl>
            <c:dLbl>
              <c:idx val="4"/>
              <c:layout>
                <c:manualLayout>
                  <c:x val="0.26416655413968981"/>
                  <c:y val="-5.339864244160189E-2"/>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r>
                      <a:rPr lang="ru-RU" sz="2000" b="1" i="0" u="none" strike="noStrike" kern="1200" baseline="0" dirty="0" smtClean="0">
                        <a:solidFill>
                          <a:schemeClr val="tx1"/>
                        </a:solidFill>
                        <a:latin typeface="Helen Bg Light" panose="02000003080000020004" pitchFamily="50" charset="-52"/>
                      </a:rPr>
                      <a:t>ПО 5</a:t>
                    </a:r>
                    <a:endParaRPr lang="ru-RU" sz="2000" b="1" i="0" u="none" strike="noStrike" kern="1200" baseline="0" dirty="0">
                      <a:solidFill>
                        <a:schemeClr val="tx1"/>
                      </a:solidFill>
                      <a:latin typeface="Helen Bg Light" panose="02000003080000020004" pitchFamily="50" charset="-52"/>
                    </a:endParaRPr>
                  </a:p>
                  <a:p>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fld id="{C797C2E7-62AA-4AB7-9172-1285718D956F}" type="VALUE">
                      <a:rPr lang="ru-RU" sz="20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0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9-1DEF-4844-8E3C-39D61CB0BB47}"/>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'Договори по оси'!$D$4:$D$8</c:f>
              <c:strCache>
                <c:ptCount val="5"/>
                <c:pt idx="0">
                  <c:v>ПО 1</c:v>
                </c:pt>
                <c:pt idx="1">
                  <c:v>ПО 2</c:v>
                </c:pt>
                <c:pt idx="2">
                  <c:v>ПО 3</c:v>
                </c:pt>
                <c:pt idx="3">
                  <c:v>ПО 4</c:v>
                </c:pt>
                <c:pt idx="4">
                  <c:v>ПО 5</c:v>
                </c:pt>
              </c:strCache>
            </c:strRef>
          </c:cat>
          <c:val>
            <c:numRef>
              <c:f>'Договори по оси'!$E$4:$E$8</c:f>
              <c:numCache>
                <c:formatCode>#,##0</c:formatCode>
                <c:ptCount val="5"/>
                <c:pt idx="0">
                  <c:v>147000251.14999998</c:v>
                </c:pt>
                <c:pt idx="1">
                  <c:v>42781449.929999992</c:v>
                </c:pt>
                <c:pt idx="2">
                  <c:v>30250078.910000004</c:v>
                </c:pt>
                <c:pt idx="3">
                  <c:v>56030644.890000001</c:v>
                </c:pt>
                <c:pt idx="4">
                  <c:v>11959300</c:v>
                </c:pt>
              </c:numCache>
            </c:numRef>
          </c:val>
          <c:extLst>
            <c:ext xmlns:c16="http://schemas.microsoft.com/office/drawing/2014/chart" uri="{C3380CC4-5D6E-409C-BE32-E72D297353CC}">
              <c16:uniqueId val="{0000000A-1DEF-4844-8E3C-39D61CB0BB47}"/>
            </c:ext>
          </c:extLst>
        </c:ser>
        <c:dLbls>
          <c:dLblPos val="bestFit"/>
          <c:showLegendKey val="0"/>
          <c:showVal val="1"/>
          <c:showCatName val="0"/>
          <c:showSerName val="0"/>
          <c:showPercent val="0"/>
          <c:showBubbleSize val="0"/>
          <c:showLeaderLines val="1"/>
        </c:dLbls>
        <c:firstSliceAng val="178"/>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pPr>
            <a:r>
              <a:rPr lang="bg-BG" sz="2000" dirty="0" smtClean="0"/>
              <a:t>ДОГОВАРЯНЕ</a:t>
            </a:r>
            <a:r>
              <a:rPr lang="bg-BG" sz="2000" baseline="0" dirty="0" smtClean="0"/>
              <a:t> ПО </a:t>
            </a:r>
            <a:r>
              <a:rPr lang="bg-BG" sz="2000" dirty="0" smtClean="0"/>
              <a:t>ОПДУ </a:t>
            </a:r>
            <a:r>
              <a:rPr lang="bg-BG" sz="2000" dirty="0"/>
              <a:t>към 08.11.2018 г.</a:t>
            </a:r>
          </a:p>
        </c:rich>
      </c:tx>
      <c:layout>
        <c:manualLayout>
          <c:xMode val="edge"/>
          <c:yMode val="edge"/>
          <c:x val="0.30017586069501007"/>
          <c:y val="3.2993091078647264E-2"/>
        </c:manualLayout>
      </c:layout>
      <c:overlay val="0"/>
      <c:spPr>
        <a:noFill/>
        <a:ln w="25400">
          <a:noFill/>
        </a:ln>
      </c:spPr>
    </c:title>
    <c:autoTitleDeleted val="0"/>
    <c:plotArea>
      <c:layout>
        <c:manualLayout>
          <c:layoutTarget val="inner"/>
          <c:xMode val="edge"/>
          <c:yMode val="edge"/>
          <c:x val="0.19094258657733765"/>
          <c:y val="0.12022900763358779"/>
          <c:w val="0.73684254563818752"/>
          <c:h val="0.56488549618320616"/>
        </c:manualLayout>
      </c:layout>
      <c:barChart>
        <c:barDir val="bar"/>
        <c:grouping val="stacked"/>
        <c:varyColors val="0"/>
        <c:ser>
          <c:idx val="0"/>
          <c:order val="0"/>
          <c:tx>
            <c:strRef>
              <c:f>изпълнение!$C$6</c:f>
              <c:strCache>
                <c:ptCount val="1"/>
                <c:pt idx="0">
                  <c:v>Договорени към 08.11.2018 г.</c:v>
                </c:pt>
              </c:strCache>
            </c:strRef>
          </c:tx>
          <c:spPr>
            <a:gradFill rotWithShape="0">
              <a:gsLst>
                <a:gs pos="0">
                  <a:srgbClr xmlns:mc="http://schemas.openxmlformats.org/markup-compatibility/2006" xmlns:a14="http://schemas.microsoft.com/office/drawing/2010/main" val="000000" mc:Ignorable="a14" a14:legacySpreadsheetColorIndex="42">
                    <a:gamma/>
                    <a:shade val="46275"/>
                    <a:invGamma/>
                  </a:srgbClr>
                </a:gs>
                <a:gs pos="51000">
                  <a:srgbClr xmlns:mc="http://schemas.openxmlformats.org/markup-compatibility/2006" xmlns:a14="http://schemas.microsoft.com/office/drawing/2010/main" val="CCFFCC" mc:Ignorable="a14" a14:legacySpreadsheetColorIndex="42"/>
                </a:gs>
                <a:gs pos="100000">
                  <a:srgbClr xmlns:mc="http://schemas.openxmlformats.org/markup-compatibility/2006" xmlns:a14="http://schemas.microsoft.com/office/drawing/2010/main" val="000000" mc:Ignorable="a14" a14:legacySpreadsheetColorIndex="42">
                    <a:gamma/>
                    <a:shade val="46275"/>
                    <a:invGamma/>
                  </a:srgbClr>
                </a:gs>
              </a:gsLst>
              <a:lin ang="5400000" scaled="1"/>
            </a:gradFill>
            <a:ln w="12700">
              <a:solidFill>
                <a:srgbClr val="000000"/>
              </a:solidFill>
              <a:prstDash val="solid"/>
            </a:ln>
          </c:spPr>
          <c:invertIfNegative val="0"/>
          <c:dPt>
            <c:idx val="4"/>
            <c:invertIfNegative val="0"/>
            <c:bubble3D val="0"/>
            <c:extLst>
              <c:ext xmlns:c16="http://schemas.microsoft.com/office/drawing/2014/chart" uri="{C3380CC4-5D6E-409C-BE32-E72D297353CC}">
                <c16:uniqueId val="{00000000-00DE-4F34-AF5A-1CE6FB85D808}"/>
              </c:ext>
            </c:extLst>
          </c:dPt>
          <c:dPt>
            <c:idx val="5"/>
            <c:invertIfNegative val="0"/>
            <c:bubble3D val="0"/>
            <c:spPr>
              <a:gradFill rotWithShape="0">
                <a:gsLst>
                  <a:gs pos="0">
                    <a:srgbClr val="008000"/>
                  </a:gs>
                  <a:gs pos="54000">
                    <a:srgbClr val="318731"/>
                  </a:gs>
                  <a:gs pos="100000">
                    <a:srgbClr val="009900"/>
                  </a:gs>
                  <a:gs pos="100000">
                    <a:srgbClr xmlns:mc="http://schemas.openxmlformats.org/markup-compatibility/2006" xmlns:a14="http://schemas.microsoft.com/office/drawing/2010/main" val="000000" mc:Ignorable="a14" a14:legacySpreadsheetColorIndex="42">
                      <a:gamma/>
                      <a:shade val="46275"/>
                      <a:invGamma/>
                    </a:srgbClr>
                  </a:gs>
                </a:gsLst>
                <a:lin ang="5400000" scaled="1"/>
              </a:gradFill>
              <a:ln w="12700">
                <a:solidFill>
                  <a:srgbClr val="000000"/>
                </a:solidFill>
                <a:prstDash val="solid"/>
              </a:ln>
            </c:spPr>
            <c:extLst>
              <c:ext xmlns:c16="http://schemas.microsoft.com/office/drawing/2014/chart" uri="{C3380CC4-5D6E-409C-BE32-E72D297353CC}">
                <c16:uniqueId val="{00000002-00DE-4F34-AF5A-1CE6FB85D808}"/>
              </c:ext>
            </c:extLst>
          </c:dPt>
          <c:dLbls>
            <c:spPr>
              <a:noFill/>
              <a:ln>
                <a:noFill/>
              </a:ln>
              <a:effectLst/>
            </c:spPr>
            <c:txPr>
              <a:bodyPr wrap="square" lIns="38100" tIns="19050" rIns="38100" bIns="19050" anchor="ctr">
                <a:spAutoFit/>
              </a:bodyPr>
              <a:lstStyle/>
              <a:p>
                <a:pPr>
                  <a:defRPr sz="1400"/>
                </a:pPr>
                <a:endParaRPr lang="bg-BG"/>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изпълнение!$A$7:$A$12</c:f>
              <c:strCache>
                <c:ptCount val="6"/>
                <c:pt idx="0">
                  <c:v>ПО 1</c:v>
                </c:pt>
                <c:pt idx="1">
                  <c:v>ПО 2</c:v>
                </c:pt>
                <c:pt idx="2">
                  <c:v>ПО 3</c:v>
                </c:pt>
                <c:pt idx="3">
                  <c:v>ПО 4</c:v>
                </c:pt>
                <c:pt idx="4">
                  <c:v>ПО 5</c:v>
                </c:pt>
                <c:pt idx="5">
                  <c:v>ОБЩО по ОПДУ</c:v>
                </c:pt>
              </c:strCache>
            </c:strRef>
          </c:cat>
          <c:val>
            <c:numRef>
              <c:f>изпълнение!$D$7:$D$12</c:f>
              <c:numCache>
                <c:formatCode>0%</c:formatCode>
                <c:ptCount val="6"/>
                <c:pt idx="0">
                  <c:v>0.54084421645873726</c:v>
                </c:pt>
                <c:pt idx="1">
                  <c:v>0.28645634334802733</c:v>
                </c:pt>
                <c:pt idx="2">
                  <c:v>0.43539031692722741</c:v>
                </c:pt>
                <c:pt idx="3">
                  <c:v>0.4027648348067811</c:v>
                </c:pt>
                <c:pt idx="4">
                  <c:v>0.50244755858793222</c:v>
                </c:pt>
                <c:pt idx="5">
                  <c:v>0.44071006843988436</c:v>
                </c:pt>
              </c:numCache>
            </c:numRef>
          </c:val>
          <c:extLst>
            <c:ext xmlns:c16="http://schemas.microsoft.com/office/drawing/2014/chart" uri="{C3380CC4-5D6E-409C-BE32-E72D297353CC}">
              <c16:uniqueId val="{00000003-00DE-4F34-AF5A-1CE6FB85D808}"/>
            </c:ext>
          </c:extLst>
        </c:ser>
        <c:ser>
          <c:idx val="1"/>
          <c:order val="1"/>
          <c:tx>
            <c:strRef>
              <c:f>изпълнение!$M$5</c:f>
              <c:strCache>
                <c:ptCount val="1"/>
                <c:pt idx="0">
                  <c:v>Остатък за договаряне</c:v>
                </c:pt>
              </c:strCache>
            </c:strRef>
          </c:tx>
          <c:spPr>
            <a:gradFill rotWithShape="0">
              <a:gsLst>
                <a:gs pos="0">
                  <a:srgbClr xmlns:mc="http://schemas.openxmlformats.org/markup-compatibility/2006" xmlns:a14="http://schemas.microsoft.com/office/drawing/2010/main" val="000000" mc:Ignorable="a14" a14:legacySpreadsheetColorIndex="26">
                    <a:gamma/>
                    <a:shade val="46275"/>
                    <a:invGamma/>
                  </a:srgbClr>
                </a:gs>
                <a:gs pos="50000">
                  <a:srgbClr xmlns:mc="http://schemas.openxmlformats.org/markup-compatibility/2006" xmlns:a14="http://schemas.microsoft.com/office/drawing/2010/main" val="FFFFCC" mc:Ignorable="a14" a14:legacySpreadsheetColorIndex="26"/>
                </a:gs>
                <a:gs pos="100000">
                  <a:srgbClr xmlns:mc="http://schemas.openxmlformats.org/markup-compatibility/2006" xmlns:a14="http://schemas.microsoft.com/office/drawing/2010/main" val="000000" mc:Ignorable="a14" a14:legacySpreadsheetColorIndex="26">
                    <a:gamma/>
                    <a:shade val="46275"/>
                    <a:invGamma/>
                  </a:srgbClr>
                </a:gs>
              </a:gsLst>
              <a:lin ang="5400000" scaled="1"/>
            </a:gradFill>
            <a:ln w="15875">
              <a:solidFill>
                <a:srgbClr val="000000"/>
              </a:solidFill>
              <a:prstDash val="solid"/>
            </a:ln>
          </c:spPr>
          <c:invertIfNegative val="0"/>
          <c:dLbls>
            <c:spPr>
              <a:noFill/>
              <a:ln>
                <a:noFill/>
              </a:ln>
              <a:effectLst/>
            </c:spPr>
            <c:txPr>
              <a:bodyPr wrap="square" lIns="38100" tIns="19050" rIns="38100" bIns="19050" anchor="ctr">
                <a:spAutoFit/>
              </a:bodyPr>
              <a:lstStyle/>
              <a:p>
                <a:pPr>
                  <a:defRPr sz="1400"/>
                </a:pPr>
                <a:endParaRPr lang="bg-BG"/>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изпълнение!$A$7:$A$12</c:f>
              <c:strCache>
                <c:ptCount val="6"/>
                <c:pt idx="0">
                  <c:v>ПО 1</c:v>
                </c:pt>
                <c:pt idx="1">
                  <c:v>ПО 2</c:v>
                </c:pt>
                <c:pt idx="2">
                  <c:v>ПО 3</c:v>
                </c:pt>
                <c:pt idx="3">
                  <c:v>ПО 4</c:v>
                </c:pt>
                <c:pt idx="4">
                  <c:v>ПО 5</c:v>
                </c:pt>
                <c:pt idx="5">
                  <c:v>ОБЩО по ОПДУ</c:v>
                </c:pt>
              </c:strCache>
            </c:strRef>
          </c:cat>
          <c:val>
            <c:numRef>
              <c:f>изпълнение!$M$7:$M$12</c:f>
              <c:numCache>
                <c:formatCode>0%</c:formatCode>
                <c:ptCount val="6"/>
                <c:pt idx="0">
                  <c:v>0.45915578354126274</c:v>
                </c:pt>
                <c:pt idx="1">
                  <c:v>0.71354365665197261</c:v>
                </c:pt>
                <c:pt idx="2">
                  <c:v>0.56460968307277259</c:v>
                </c:pt>
                <c:pt idx="3">
                  <c:v>0.59723516519321884</c:v>
                </c:pt>
                <c:pt idx="4">
                  <c:v>0.49755244141206778</c:v>
                </c:pt>
                <c:pt idx="5">
                  <c:v>0.55928993156011564</c:v>
                </c:pt>
              </c:numCache>
            </c:numRef>
          </c:val>
          <c:extLst>
            <c:ext xmlns:c16="http://schemas.microsoft.com/office/drawing/2014/chart" uri="{C3380CC4-5D6E-409C-BE32-E72D297353CC}">
              <c16:uniqueId val="{00000004-00DE-4F34-AF5A-1CE6FB85D808}"/>
            </c:ext>
          </c:extLst>
        </c:ser>
        <c:dLbls>
          <c:showLegendKey val="0"/>
          <c:showVal val="0"/>
          <c:showCatName val="0"/>
          <c:showSerName val="0"/>
          <c:showPercent val="0"/>
          <c:showBubbleSize val="0"/>
        </c:dLbls>
        <c:gapWidth val="83"/>
        <c:overlap val="100"/>
        <c:axId val="-635865680"/>
        <c:axId val="-635864592"/>
      </c:barChart>
      <c:catAx>
        <c:axId val="-635865680"/>
        <c:scaling>
          <c:orientation val="maxMin"/>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600"/>
            </a:pPr>
            <a:endParaRPr lang="bg-BG"/>
          </a:p>
        </c:txPr>
        <c:crossAx val="-635864592"/>
        <c:crosses val="autoZero"/>
        <c:auto val="1"/>
        <c:lblAlgn val="ctr"/>
        <c:lblOffset val="100"/>
        <c:tickLblSkip val="1"/>
        <c:tickMarkSkip val="1"/>
        <c:noMultiLvlLbl val="0"/>
      </c:catAx>
      <c:valAx>
        <c:axId val="-635864592"/>
        <c:scaling>
          <c:orientation val="minMax"/>
          <c:max val="1"/>
        </c:scaling>
        <c:delete val="0"/>
        <c:axPos val="b"/>
        <c:majorGridlines>
          <c:spPr>
            <a:ln w="3175">
              <a:solidFill>
                <a:srgbClr val="000000"/>
              </a:solidFill>
              <a:prstDash val="solid"/>
            </a:ln>
          </c:spPr>
        </c:majorGridlines>
        <c:title>
          <c:tx>
            <c:rich>
              <a:bodyPr/>
              <a:lstStyle/>
              <a:p>
                <a:pPr>
                  <a:defRPr sz="1800"/>
                </a:pPr>
                <a:r>
                  <a:rPr lang="bg-BG" sz="1800"/>
                  <a:t>% от финансовия план по ОПДУ</a:t>
                </a:r>
              </a:p>
            </c:rich>
          </c:tx>
          <c:layout>
            <c:manualLayout>
              <c:xMode val="edge"/>
              <c:yMode val="edge"/>
              <c:x val="0.37140621609881247"/>
              <c:y val="0.80627640472379947"/>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1600"/>
            </a:pPr>
            <a:endParaRPr lang="bg-BG"/>
          </a:p>
        </c:txPr>
        <c:crossAx val="-635865680"/>
        <c:crosses val="max"/>
        <c:crossBetween val="between"/>
      </c:valAx>
      <c:spPr>
        <a:solidFill>
          <a:srgbClr val="C0C0C0"/>
        </a:solidFill>
        <a:ln w="12700">
          <a:solidFill>
            <a:srgbClr val="808080"/>
          </a:solidFill>
          <a:prstDash val="solid"/>
        </a:ln>
      </c:spPr>
    </c:plotArea>
    <c:legend>
      <c:legendPos val="r"/>
      <c:layout>
        <c:manualLayout>
          <c:xMode val="edge"/>
          <c:yMode val="edge"/>
          <c:x val="6.2270789849226876E-2"/>
          <c:y val="0.8635453375522103"/>
          <c:w val="0.90114318163755081"/>
          <c:h val="8.1141471231977971E-2"/>
        </c:manualLayout>
      </c:layout>
      <c:overlay val="0"/>
      <c:spPr>
        <a:solidFill>
          <a:srgbClr val="FFFFFF"/>
        </a:solidFill>
        <a:ln w="3175">
          <a:noFill/>
          <a:prstDash val="solid"/>
        </a:ln>
      </c:spPr>
      <c:txPr>
        <a:bodyPr/>
        <a:lstStyle/>
        <a:p>
          <a:pPr>
            <a:defRPr sz="1600"/>
          </a:pPr>
          <a:endParaRPr lang="bg-BG"/>
        </a:p>
      </c:txPr>
    </c:legend>
    <c:plotVisOnly val="1"/>
    <c:dispBlanksAs val="gap"/>
    <c:showDLblsOverMax val="0"/>
  </c:chart>
  <c:spPr>
    <a:solidFill>
      <a:srgbClr val="FFFFFF"/>
    </a:solidFill>
    <a:ln w="3175">
      <a:noFill/>
      <a:prstDash val="solid"/>
    </a:ln>
  </c:spPr>
  <c:txPr>
    <a:bodyPr/>
    <a:lstStyle/>
    <a:p>
      <a:pPr>
        <a:defRPr sz="1400" b="1" i="0" u="none" strike="noStrike" baseline="0">
          <a:solidFill>
            <a:srgbClr val="000000"/>
          </a:solidFill>
          <a:latin typeface="Helen Bg Light" panose="02000003080000020004" pitchFamily="50" charset="-52"/>
          <a:ea typeface="Arial"/>
          <a:cs typeface="Arial"/>
        </a:defRPr>
      </a:pPr>
      <a:endParaRPr lang="bg-BG"/>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baseline="0">
                <a:solidFill>
                  <a:sysClr val="windowText" lastClr="000000"/>
                </a:solidFill>
                <a:latin typeface="+mn-lt"/>
                <a:ea typeface="+mn-ea"/>
                <a:cs typeface="+mn-cs"/>
              </a:defRPr>
            </a:pPr>
            <a:r>
              <a:rPr lang="bg-BG" sz="2000" b="1" i="0" cap="all" baseline="0" dirty="0">
                <a:solidFill>
                  <a:sysClr val="windowText" lastClr="000000"/>
                </a:solidFill>
                <a:effectLst/>
                <a:latin typeface="Helen Bg" panose="020B0800050000020004" pitchFamily="34" charset="-52"/>
              </a:rPr>
              <a:t>ПО БРОЙ ДОГОВОРИ </a:t>
            </a:r>
            <a:endParaRPr lang="bg-BG" sz="2000" b="1" dirty="0">
              <a:solidFill>
                <a:sysClr val="windowText" lastClr="000000"/>
              </a:solidFill>
              <a:effectLst/>
              <a:latin typeface="Helen Bg" panose="020B0800050000020004" pitchFamily="34" charset="-52"/>
            </a:endParaRPr>
          </a:p>
        </c:rich>
      </c:tx>
      <c:layout/>
      <c:overlay val="0"/>
      <c:spPr>
        <a:noFill/>
        <a:ln>
          <a:noFill/>
        </a:ln>
        <a:effectLst/>
      </c:spPr>
      <c:txPr>
        <a:bodyPr rot="0" spcFirstLastPara="1" vertOverflow="ellipsis" vert="horz" wrap="square" anchor="ctr" anchorCtr="1"/>
        <a:lstStyle/>
        <a:p>
          <a:pPr>
            <a:defRPr sz="20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dLbls>
          <c:dLblPos val="bestFit"/>
          <c:showLegendKey val="0"/>
          <c:showVal val="1"/>
          <c:showCatName val="0"/>
          <c:showSerName val="0"/>
          <c:showPercent val="0"/>
          <c:showBubbleSize val="0"/>
          <c:showLeaderLines val="0"/>
        </c:dLbls>
        <c:firstSliceAng val="138"/>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bg-BG" sz="1800" b="1" i="0" cap="all" baseline="0">
                <a:solidFill>
                  <a:sysClr val="windowText" lastClr="000000"/>
                </a:solidFill>
                <a:effectLst/>
              </a:rPr>
              <a:t>ПО СТОЙНОСТ </a:t>
            </a:r>
            <a:endParaRPr lang="bg-BG">
              <a:solidFill>
                <a:sysClr val="windowText" lastClr="000000"/>
              </a:solidFill>
              <a:effectLst/>
            </a:endParaRPr>
          </a:p>
        </c:rich>
      </c:tx>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ser>
          <c:idx val="0"/>
          <c:order val="0"/>
          <c:spPr>
            <a:scene3d>
              <a:camera prst="orthographicFront"/>
              <a:lightRig rig="threePt" dir="t"/>
            </a:scene3d>
            <a:sp3d>
              <a:bevelT prst="relaxedInset"/>
              <a:bevelB prst="relaxedInset"/>
            </a:sp3d>
          </c:spPr>
          <c:dPt>
            <c:idx val="0"/>
            <c:bubble3D val="0"/>
            <c:explosion val="12"/>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8816">
                      <a:srgbClr val="34154B"/>
                    </a:gs>
                    <a:gs pos="21460">
                      <a:srgbClr val="496D9A"/>
                    </a:gs>
                    <a:gs pos="0">
                      <a:schemeClr val="tx2"/>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1-0AC4-4A89-A3C9-8526427A58AF}"/>
              </c:ext>
            </c:extLst>
          </c:dPt>
          <c:dPt>
            <c:idx val="1"/>
            <c:bubble3D val="0"/>
            <c:explosion val="19"/>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3-0AC4-4A89-A3C9-8526427A58AF}"/>
              </c:ext>
            </c:extLst>
          </c:dPt>
          <c:dPt>
            <c:idx val="2"/>
            <c:bubble3D val="0"/>
            <c:explosion val="16"/>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5-0AC4-4A89-A3C9-8526427A58AF}"/>
              </c:ext>
            </c:extLst>
          </c:dPt>
          <c:dPt>
            <c:idx val="3"/>
            <c:bubble3D val="0"/>
            <c:spPr>
              <a:gradFill rotWithShape="1">
                <a:gsLst>
                  <a:gs pos="0">
                    <a:schemeClr val="accent1">
                      <a:lumMod val="60000"/>
                      <a:shade val="51000"/>
                      <a:satMod val="130000"/>
                    </a:schemeClr>
                  </a:gs>
                  <a:gs pos="80000">
                    <a:schemeClr val="accent1">
                      <a:lumMod val="60000"/>
                      <a:shade val="93000"/>
                      <a:satMod val="130000"/>
                    </a:schemeClr>
                  </a:gs>
                  <a:gs pos="100000">
                    <a:schemeClr val="accent1">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7-0AC4-4A89-A3C9-8526427A58AF}"/>
              </c:ext>
            </c:extLst>
          </c:dPt>
          <c:dLbls>
            <c:dLbl>
              <c:idx val="0"/>
              <c:layout>
                <c:manualLayout>
                  <c:x val="1.1260758935411272E-3"/>
                  <c:y val="-6.098577544557432E-2"/>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ru-RU" sz="1600"/>
                      <a:t>Централна администрация </a:t>
                    </a:r>
                  </a:p>
                  <a:p>
                    <a:pPr>
                      <a:defRPr sz="1600" b="1">
                        <a:solidFill>
                          <a:sysClr val="windowText" lastClr="000000"/>
                        </a:solidFill>
                        <a:latin typeface="Helen Bg Light" panose="02000003080000020004" pitchFamily="50" charset="-52"/>
                      </a:defRPr>
                    </a:pPr>
                    <a:fld id="{1024A1D1-175D-4447-B51C-1E9C9062FBBA}" type="VALUE">
                      <a:rPr lang="ru-RU" sz="1600"/>
                      <a:pPr>
                        <a:defRPr sz="1600" b="1">
                          <a:solidFill>
                            <a:sysClr val="windowText" lastClr="000000"/>
                          </a:solidFill>
                          <a:latin typeface="Helen Bg Light" panose="02000003080000020004" pitchFamily="50" charset="-52"/>
                        </a:defRPr>
                      </a:pPr>
                      <a:t>[VALUE]</a:t>
                    </a:fld>
                    <a:r>
                      <a:rPr lang="ru-RU" sz="1600"/>
                      <a:t> млн.</a:t>
                    </a:r>
                    <a:r>
                      <a:rPr lang="ru-RU" sz="1600" baseline="0"/>
                      <a:t> лв.</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3908329789381888"/>
                      <c:h val="0.25984494079739029"/>
                    </c:manualLayout>
                  </c15:layout>
                  <c15:dlblFieldTable/>
                  <c15:showDataLabelsRange val="0"/>
                </c:ext>
                <c:ext xmlns:c16="http://schemas.microsoft.com/office/drawing/2014/chart" uri="{C3380CC4-5D6E-409C-BE32-E72D297353CC}">
                  <c16:uniqueId val="{00000001-0AC4-4A89-A3C9-8526427A58AF}"/>
                </c:ext>
              </c:extLst>
            </c:dLbl>
            <c:dLbl>
              <c:idx val="1"/>
              <c:layout>
                <c:manualLayout>
                  <c:x val="3.6366754658980351E-2"/>
                  <c:y val="-4.6791606514561046E-2"/>
                </c:manualLayout>
              </c:layout>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baseline="0">
                        <a:solidFill>
                          <a:sysClr val="windowText" lastClr="000000"/>
                        </a:solidFill>
                        <a:latin typeface="Helen Bg Light" panose="02000003080000020004" pitchFamily="50" charset="-52"/>
                        <a:ea typeface="+mn-ea"/>
                        <a:cs typeface="+mn-cs"/>
                      </a:defRPr>
                    </a:pPr>
                    <a:r>
                      <a:rPr lang="ru-RU" sz="1600"/>
                      <a:t>Общинска администрация                </a:t>
                    </a:r>
                    <a:fld id="{A6EED0A1-8AFF-4F5C-83B3-98FB7FDC9AEA}" type="VALUE">
                      <a:rPr lang="ru-RU" sz="1600"/>
                      <a:pPr marL="0" marR="0" lvl="0" indent="0" algn="ctr" defTabSz="914400" rtl="0" eaLnBrk="1" fontAlgn="auto" latinLnBrk="0" hangingPunct="1">
                        <a:lnSpc>
                          <a:spcPct val="100000"/>
                        </a:lnSpc>
                        <a:spcBef>
                          <a:spcPts val="0"/>
                        </a:spcBef>
                        <a:spcAft>
                          <a:spcPts val="0"/>
                        </a:spcAft>
                        <a:buClrTx/>
                        <a:buSzTx/>
                        <a:buFontTx/>
                        <a:buNone/>
                        <a:tabLst/>
                        <a:defRPr sz="1600" b="1">
                          <a:solidFill>
                            <a:sysClr val="windowText" lastClr="000000"/>
                          </a:solidFill>
                          <a:latin typeface="Helen Bg Light" panose="02000003080000020004" pitchFamily="50" charset="-52"/>
                        </a:defRPr>
                      </a:pPr>
                      <a:t>[VALUE]</a:t>
                    </a:fld>
                    <a:r>
                      <a:rPr lang="ru-RU" sz="1600"/>
                      <a:t> </a:t>
                    </a:r>
                    <a:r>
                      <a:rPr lang="ru-RU" sz="1600" b="1" i="0" u="none" strike="noStrike" kern="1200" baseline="0">
                        <a:solidFill>
                          <a:sysClr val="windowText" lastClr="000000"/>
                        </a:solidFill>
                        <a:latin typeface="Helen Bg Light" panose="02000003080000020004" pitchFamily="50" charset="-52"/>
                      </a:rPr>
                      <a:t>млн. лв.</a:t>
                    </a:r>
                  </a:p>
                </c:rich>
              </c:tx>
              <c:spPr>
                <a:noFill/>
                <a:ln>
                  <a:noFill/>
                </a:ln>
                <a:effectLst/>
              </c:spPr>
              <c:txPr>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7127296587926508"/>
                      <c:h val="0.33379629629629631"/>
                    </c:manualLayout>
                  </c15:layout>
                  <c15:dlblFieldTable/>
                  <c15:showDataLabelsRange val="0"/>
                </c:ext>
                <c:ext xmlns:c16="http://schemas.microsoft.com/office/drawing/2014/chart" uri="{C3380CC4-5D6E-409C-BE32-E72D297353CC}">
                  <c16:uniqueId val="{00000003-0AC4-4A89-A3C9-8526427A58AF}"/>
                </c:ext>
              </c:extLst>
            </c:dLbl>
            <c:dLbl>
              <c:idx val="2"/>
              <c:layout>
                <c:manualLayout>
                  <c:x val="9.3004982598209621E-2"/>
                  <c:y val="0.10060906835100376"/>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baseline="0">
                        <a:solidFill>
                          <a:sysClr val="windowText" lastClr="000000"/>
                        </a:solidFill>
                        <a:latin typeface="Helen Bg Light" panose="02000003080000020004" pitchFamily="50" charset="-52"/>
                        <a:ea typeface="+mn-ea"/>
                        <a:cs typeface="+mn-cs"/>
                      </a:defRPr>
                    </a:pPr>
                    <a:r>
                      <a:rPr lang="ru-RU" sz="1600"/>
                      <a:t>Съдебна система</a:t>
                    </a:r>
                  </a:p>
                  <a:p>
                    <a:pPr marL="0" marR="0" lvl="0" indent="0" algn="ctr" defTabSz="914400" rtl="0" eaLnBrk="1" fontAlgn="auto" latinLnBrk="0" hangingPunct="1">
                      <a:lnSpc>
                        <a:spcPct val="100000"/>
                      </a:lnSpc>
                      <a:spcBef>
                        <a:spcPts val="0"/>
                      </a:spcBef>
                      <a:spcAft>
                        <a:spcPts val="0"/>
                      </a:spcAft>
                      <a:buClrTx/>
                      <a:buSzTx/>
                      <a:buFontTx/>
                      <a:buNone/>
                      <a:tabLst/>
                      <a:defRPr sz="1600" b="1">
                        <a:solidFill>
                          <a:sysClr val="windowText" lastClr="000000"/>
                        </a:solidFill>
                        <a:latin typeface="Helen Bg Light" panose="02000003080000020004" pitchFamily="50" charset="-52"/>
                      </a:defRPr>
                    </a:pPr>
                    <a:fld id="{9693F573-DA0B-4FA9-AAF2-1CD483D5F8D3}" type="VALUE">
                      <a:rPr lang="ru-RU" sz="1600"/>
                      <a:pPr marL="0" marR="0" lvl="0" indent="0" algn="ctr" defTabSz="914400" rtl="0" eaLnBrk="1" fontAlgn="auto" latinLnBrk="0" hangingPunct="1">
                        <a:lnSpc>
                          <a:spcPct val="100000"/>
                        </a:lnSpc>
                        <a:spcBef>
                          <a:spcPts val="0"/>
                        </a:spcBef>
                        <a:spcAft>
                          <a:spcPts val="0"/>
                        </a:spcAft>
                        <a:buClrTx/>
                        <a:buSzTx/>
                        <a:buFontTx/>
                        <a:buNone/>
                        <a:tabLst/>
                        <a:defRPr sz="1600" b="1">
                          <a:solidFill>
                            <a:sysClr val="windowText" lastClr="000000"/>
                          </a:solidFill>
                          <a:latin typeface="Helen Bg Light" panose="02000003080000020004" pitchFamily="50" charset="-52"/>
                        </a:defRPr>
                      </a:pPr>
                      <a:t>[VALUE]</a:t>
                    </a:fld>
                    <a:r>
                      <a:rPr lang="ru-RU" sz="1600"/>
                      <a:t> </a:t>
                    </a:r>
                    <a:r>
                      <a:rPr lang="ru-RU" sz="1600" b="1" i="0" u="none" strike="noStrike" kern="1200" baseline="0">
                        <a:solidFill>
                          <a:sysClr val="windowText" lastClr="000000"/>
                        </a:solidFill>
                        <a:latin typeface="Helen Bg Light" panose="02000003080000020004" pitchFamily="50" charset="-52"/>
                      </a:rPr>
                      <a:t>млн. лв.</a:t>
                    </a:r>
                  </a:p>
                  <a:p>
                    <a:pPr marL="0" marR="0" lvl="0" indent="0" algn="ctr" defTabSz="914400" rtl="0" eaLnBrk="1" fontAlgn="auto" latinLnBrk="0" hangingPunct="1">
                      <a:lnSpc>
                        <a:spcPct val="100000"/>
                      </a:lnSpc>
                      <a:spcBef>
                        <a:spcPts val="0"/>
                      </a:spcBef>
                      <a:spcAft>
                        <a:spcPts val="0"/>
                      </a:spcAft>
                      <a:buClrTx/>
                      <a:buSzTx/>
                      <a:buFontTx/>
                      <a:buNone/>
                      <a:tabLst/>
                      <a:defRPr sz="1600" b="1">
                        <a:solidFill>
                          <a:sysClr val="windowText" lastClr="000000"/>
                        </a:solidFill>
                        <a:latin typeface="Helen Bg Light" panose="02000003080000020004" pitchFamily="50" charset="-52"/>
                      </a:defRPr>
                    </a:pPr>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0AC4-4A89-A3C9-8526427A58AF}"/>
                </c:ext>
              </c:extLst>
            </c:dLbl>
            <c:dLbl>
              <c:idx val="3"/>
              <c:layout>
                <c:manualLayout>
                  <c:x val="2.6863028943911234E-2"/>
                  <c:y val="0.20583654849782934"/>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sz="1600" dirty="0" smtClean="0"/>
                      <a:t>НПО</a:t>
                    </a:r>
                    <a:r>
                      <a:rPr lang="bg-BG" sz="1600" baseline="0" dirty="0"/>
                      <a:t>
</a:t>
                    </a:r>
                    <a:fld id="{9C93F32B-96F8-410A-9667-B26175F62B90}" type="VALUE">
                      <a:rPr lang="en-US" sz="1600" baseline="0"/>
                      <a:pPr>
                        <a:defRPr sz="1600" b="1">
                          <a:solidFill>
                            <a:sysClr val="windowText" lastClr="000000"/>
                          </a:solidFill>
                          <a:latin typeface="Helen Bg Light" panose="02000003080000020004" pitchFamily="50" charset="-52"/>
                        </a:defRPr>
                      </a:pPr>
                      <a:t>[VALUE]</a:t>
                    </a:fld>
                    <a:r>
                      <a:rPr lang="en-US" sz="1600" baseline="0" dirty="0"/>
                      <a:t> млн. лв.</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19879978177850519"/>
                      <c:h val="0.2205333221051885"/>
                    </c:manualLayout>
                  </c15:layout>
                  <c15:dlblFieldTable/>
                  <c15:showDataLabelsRange val="0"/>
                </c:ext>
                <c:ext xmlns:c16="http://schemas.microsoft.com/office/drawing/2014/chart" uri="{C3380CC4-5D6E-409C-BE32-E72D297353CC}">
                  <c16:uniqueId val="{00000007-0AC4-4A89-A3C9-8526427A58AF}"/>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val>
            <c:numRef>
              <c:f>Сумаброй!$C$3:$C$6</c:f>
              <c:numCache>
                <c:formatCode>#,##0</c:formatCode>
                <c:ptCount val="4"/>
                <c:pt idx="0">
                  <c:v>249.50466065000001</c:v>
                </c:pt>
                <c:pt idx="1">
                  <c:v>9.8445934299999998</c:v>
                </c:pt>
                <c:pt idx="2">
                  <c:v>18.580218379999998</c:v>
                </c:pt>
                <c:pt idx="3">
                  <c:v>10.092252419999999</c:v>
                </c:pt>
              </c:numCache>
            </c:numRef>
          </c:val>
          <c:extLst>
            <c:ext xmlns:c16="http://schemas.microsoft.com/office/drawing/2014/chart" uri="{C3380CC4-5D6E-409C-BE32-E72D297353CC}">
              <c16:uniqueId val="{00000008-0AC4-4A89-A3C9-8526427A58AF}"/>
            </c:ext>
          </c:extLst>
        </c:ser>
        <c:dLbls>
          <c:dLblPos val="bestFit"/>
          <c:showLegendKey val="0"/>
          <c:showVal val="1"/>
          <c:showCatName val="0"/>
          <c:showSerName val="0"/>
          <c:showPercent val="0"/>
          <c:showBubbleSize val="0"/>
          <c:showLeaderLines val="1"/>
        </c:dLbls>
        <c:firstSliceAng val="104"/>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bg-BG" sz="1800" b="1" i="0" cap="all" baseline="0">
                <a:solidFill>
                  <a:sysClr val="windowText" lastClr="000000"/>
                </a:solidFill>
                <a:effectLst/>
              </a:rPr>
              <a:t>ПО БРОЙ ДОГОВОРИ </a:t>
            </a:r>
            <a:endParaRPr lang="bg-BG" b="1">
              <a:solidFill>
                <a:sysClr val="windowText" lastClr="000000"/>
              </a:solidFill>
              <a:effectLst/>
            </a:endParaRPr>
          </a:p>
        </c:rich>
      </c:tx>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ser>
          <c:idx val="0"/>
          <c:order val="0"/>
          <c:explosion val="6"/>
          <c:dPt>
            <c:idx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25400" dist="23000" dir="5400000" sx="102000" sy="102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1-7A4C-4811-A1DA-6EA6925E2044}"/>
              </c:ext>
            </c:extLst>
          </c:dPt>
          <c:dPt>
            <c:idx val="1"/>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3-7A4C-4811-A1DA-6EA6925E2044}"/>
              </c:ext>
            </c:extLst>
          </c:dPt>
          <c:dPt>
            <c:idx val="2"/>
            <c:bubble3D val="0"/>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5-7A4C-4811-A1DA-6EA6925E2044}"/>
              </c:ext>
            </c:extLst>
          </c:dPt>
          <c:dPt>
            <c:idx val="3"/>
            <c:bubble3D val="0"/>
            <c:spPr>
              <a:gradFill rotWithShape="1">
                <a:gsLst>
                  <a:gs pos="0">
                    <a:schemeClr val="accent1">
                      <a:lumMod val="60000"/>
                      <a:shade val="51000"/>
                      <a:satMod val="130000"/>
                    </a:schemeClr>
                  </a:gs>
                  <a:gs pos="80000">
                    <a:schemeClr val="accent1">
                      <a:lumMod val="60000"/>
                      <a:shade val="93000"/>
                      <a:satMod val="130000"/>
                    </a:schemeClr>
                  </a:gs>
                  <a:gs pos="100000">
                    <a:schemeClr val="accent1">
                      <a:lumMod val="60000"/>
                      <a:shade val="94000"/>
                      <a:satMod val="135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7A4C-4811-A1DA-6EA6925E2044}"/>
              </c:ext>
            </c:extLst>
          </c:dPt>
          <c:dLbls>
            <c:dLbl>
              <c:idx val="0"/>
              <c:layout>
                <c:manualLayout>
                  <c:x val="1.224127604854762E-2"/>
                  <c:y val="0.2749339665875099"/>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Централна администрация</a:t>
                    </a:r>
                  </a:p>
                  <a:p>
                    <a:pPr>
                      <a:defRPr sz="1600" b="1">
                        <a:solidFill>
                          <a:sysClr val="windowText" lastClr="000000"/>
                        </a:solidFill>
                        <a:latin typeface="Helen Bg Light" panose="02000003080000020004" pitchFamily="50" charset="-52"/>
                      </a:defRPr>
                    </a:pPr>
                    <a:fld id="{A7752BE5-F9B2-4F22-A820-95AEEFF810D1}" type="VALUE">
                      <a:rPr lang="en-US"/>
                      <a:pPr>
                        <a:defRPr sz="1600" b="1">
                          <a:solidFill>
                            <a:sysClr val="windowText" lastClr="000000"/>
                          </a:solidFill>
                          <a:latin typeface="Helen Bg Light" panose="02000003080000020004" pitchFamily="50" charset="-52"/>
                        </a:defRPr>
                      </a:pPr>
                      <a:t>[VALUE]</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eparator>
</c:separator>
              <c:extLst>
                <c:ext xmlns:c15="http://schemas.microsoft.com/office/drawing/2012/chart" uri="{CE6537A1-D6FC-4f65-9D91-7224C49458BB}">
                  <c15:layout>
                    <c:manualLayout>
                      <c:w val="0.33382550335570466"/>
                      <c:h val="0.37668624755238928"/>
                    </c:manualLayout>
                  </c15:layout>
                  <c15:dlblFieldTable/>
                  <c15:showDataLabelsRange val="0"/>
                </c:ext>
                <c:ext xmlns:c16="http://schemas.microsoft.com/office/drawing/2014/chart" uri="{C3380CC4-5D6E-409C-BE32-E72D297353CC}">
                  <c16:uniqueId val="{00000001-7A4C-4811-A1DA-6EA6925E2044}"/>
                </c:ext>
              </c:extLst>
            </c:dLbl>
            <c:dLbl>
              <c:idx val="1"/>
              <c:layout>
                <c:manualLayout>
                  <c:x val="3.7469640942120887E-2"/>
                  <c:y val="-0.11126188351916808"/>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Общинска администрация </a:t>
                    </a:r>
                  </a:p>
                  <a:p>
                    <a:pPr>
                      <a:defRPr sz="1600" b="1">
                        <a:solidFill>
                          <a:sysClr val="windowText" lastClr="000000"/>
                        </a:solidFill>
                        <a:latin typeface="Helen Bg Light" panose="02000003080000020004" pitchFamily="50" charset="-52"/>
                      </a:defRPr>
                    </a:pPr>
                    <a:fld id="{DD247674-DD60-4C7C-9840-54E8296A4E9E}" type="VALUE">
                      <a:rPr lang="en-US"/>
                      <a:pPr>
                        <a:defRPr sz="1600" b="1">
                          <a:solidFill>
                            <a:sysClr val="windowText" lastClr="000000"/>
                          </a:solidFill>
                          <a:latin typeface="Helen Bg Light" panose="02000003080000020004" pitchFamily="50" charset="-52"/>
                        </a:defRPr>
                      </a:pPr>
                      <a:t>[VALUE]</a:t>
                    </a:fld>
                    <a:r>
                      <a:rPr lang="en-US"/>
                      <a:t> договора </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7635201822655936"/>
                      <c:h val="0.22089460966863347"/>
                    </c:manualLayout>
                  </c15:layout>
                  <c15:dlblFieldTable/>
                  <c15:showDataLabelsRange val="0"/>
                </c:ext>
                <c:ext xmlns:c16="http://schemas.microsoft.com/office/drawing/2014/chart" uri="{C3380CC4-5D6E-409C-BE32-E72D297353CC}">
                  <c16:uniqueId val="{00000003-7A4C-4811-A1DA-6EA6925E2044}"/>
                </c:ext>
              </c:extLst>
            </c:dLbl>
            <c:dLbl>
              <c:idx val="2"/>
              <c:layout>
                <c:manualLayout>
                  <c:x val="8.0684474940705839E-2"/>
                  <c:y val="-0.12016046964890796"/>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Съдебна система</a:t>
                    </a:r>
                  </a:p>
                  <a:p>
                    <a:pPr>
                      <a:defRPr sz="1600" b="1">
                        <a:solidFill>
                          <a:sysClr val="windowText" lastClr="000000"/>
                        </a:solidFill>
                        <a:latin typeface="Helen Bg Light" panose="02000003080000020004" pitchFamily="50" charset="-52"/>
                      </a:defRPr>
                    </a:pPr>
                    <a:r>
                      <a:rPr lang="bg-BG"/>
                      <a:t> </a:t>
                    </a:r>
                    <a:fld id="{FDCB1B31-CF07-4A69-8E8C-2B0793545EF9}" type="VALUE">
                      <a:rPr lang="en-US"/>
                      <a:pPr>
                        <a:defRPr sz="1600" b="1">
                          <a:solidFill>
                            <a:sysClr val="windowText" lastClr="000000"/>
                          </a:solidFill>
                          <a:latin typeface="Helen Bg Light" panose="02000003080000020004" pitchFamily="50" charset="-52"/>
                        </a:defRPr>
                      </a:pPr>
                      <a:t>[VALUE]</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1277404921700224"/>
                      <c:h val="0.25406601952533708"/>
                    </c:manualLayout>
                  </c15:layout>
                  <c15:dlblFieldTable/>
                  <c15:showDataLabelsRange val="0"/>
                </c:ext>
                <c:ext xmlns:c16="http://schemas.microsoft.com/office/drawing/2014/chart" uri="{C3380CC4-5D6E-409C-BE32-E72D297353CC}">
                  <c16:uniqueId val="{00000005-7A4C-4811-A1DA-6EA6925E2044}"/>
                </c:ext>
              </c:extLst>
            </c:dLbl>
            <c:dLbl>
              <c:idx val="3"/>
              <c:layout>
                <c:manualLayout>
                  <c:x val="0.10736296051998723"/>
                  <c:y val="-5.0979375707712347E-2"/>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НПО</a:t>
                    </a:r>
                  </a:p>
                  <a:p>
                    <a:pPr>
                      <a:defRPr sz="1600" b="1">
                        <a:solidFill>
                          <a:sysClr val="windowText" lastClr="000000"/>
                        </a:solidFill>
                        <a:latin typeface="Helen Bg Light" panose="02000003080000020004" pitchFamily="50" charset="-52"/>
                      </a:defRPr>
                    </a:pPr>
                    <a:fld id="{B91FEDC6-02B1-48A9-8135-E96B2F7C4BE6}" type="VALUE">
                      <a:rPr lang="en-US"/>
                      <a:pPr>
                        <a:defRPr sz="1600" b="1">
                          <a:solidFill>
                            <a:sysClr val="windowText" lastClr="000000"/>
                          </a:solidFill>
                          <a:latin typeface="Helen Bg Light" panose="02000003080000020004" pitchFamily="50" charset="-52"/>
                        </a:defRPr>
                      </a:pPr>
                      <a:t>[VALUE]</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161457173874208"/>
                      <c:h val="0.3283049593863111"/>
                    </c:manualLayout>
                  </c15:layout>
                  <c15:dlblFieldTable/>
                  <c15:showDataLabelsRange val="0"/>
                </c:ext>
                <c:ext xmlns:c16="http://schemas.microsoft.com/office/drawing/2014/chart" uri="{C3380CC4-5D6E-409C-BE32-E72D297353CC}">
                  <c16:uniqueId val="{00000007-7A4C-4811-A1DA-6EA6925E2044}"/>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val>
            <c:numRef>
              <c:f>Сумаброй!$N$3:$N$6</c:f>
              <c:numCache>
                <c:formatCode>General</c:formatCode>
                <c:ptCount val="4"/>
                <c:pt idx="0">
                  <c:v>118</c:v>
                </c:pt>
                <c:pt idx="1">
                  <c:v>27</c:v>
                </c:pt>
                <c:pt idx="2">
                  <c:v>8</c:v>
                </c:pt>
                <c:pt idx="3">
                  <c:v>14</c:v>
                </c:pt>
              </c:numCache>
            </c:numRef>
          </c:val>
          <c:extLst>
            <c:ext xmlns:c16="http://schemas.microsoft.com/office/drawing/2014/chart" uri="{C3380CC4-5D6E-409C-BE32-E72D297353CC}">
              <c16:uniqueId val="{00000008-7A4C-4811-A1DA-6EA6925E2044}"/>
            </c:ext>
          </c:extLst>
        </c:ser>
        <c:dLbls>
          <c:dLblPos val="bestFit"/>
          <c:showLegendKey val="0"/>
          <c:showVal val="1"/>
          <c:showCatName val="0"/>
          <c:showSerName val="0"/>
          <c:showPercent val="0"/>
          <c:showBubbleSize val="0"/>
          <c:showLeaderLines val="1"/>
        </c:dLbls>
        <c:firstSliceAng val="139"/>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10.xml><?xml version="1.0" encoding="utf-8"?>
<cs:colorStyle xmlns:cs="http://schemas.microsoft.com/office/drawing/2012/chartStyle" xmlns:a="http://schemas.openxmlformats.org/drawingml/2006/main" meth="withinLinear" id="16">
  <a:schemeClr val="accent3"/>
</cs:colorStyle>
</file>

<file path=ppt/charts/colors11.xml><?xml version="1.0" encoding="utf-8"?>
<cs:colorStyle xmlns:cs="http://schemas.microsoft.com/office/drawing/2012/chartStyle" xmlns:a="http://schemas.openxmlformats.org/drawingml/2006/main" meth="withinLinear" id="16">
  <a:schemeClr val="accent3"/>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6">
  <a:schemeClr val="accent3"/>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8.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9.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8-10-30T16:18:22.419" idx="4">
    <p:pos x="6625" y="611"/>
    <p:text>Такъв слайд сме имали на КН миналия ноември - за ИГРП 2018 е бил. Сложих го за всеки случай, ПД да преценят дали да се изтрие или премести в другата презентация. Информацията в бележките е взета от обосновката към ИГРП и КПО.</p:text>
    <p:extLst>
      <p:ext uri="{C676402C-5697-4E1C-873F-D02D1690AC5C}">
        <p15:threadingInfo xmlns:p15="http://schemas.microsoft.com/office/powerpoint/2012/main" timeZoneBias="-120"/>
      </p:ext>
    </p:extLst>
  </p:cm>
</p:cmLst>
</file>

<file path=ppt/drawings/drawing1.xml><?xml version="1.0" encoding="utf-8"?>
<c:userShapes xmlns:c="http://schemas.openxmlformats.org/drawingml/2006/chart">
  <cdr:relSizeAnchor xmlns:cdr="http://schemas.openxmlformats.org/drawingml/2006/chartDrawing">
    <cdr:from>
      <cdr:x>0.54112</cdr:x>
      <cdr:y>0.45755</cdr:y>
    </cdr:from>
    <cdr:to>
      <cdr:x>0.77961</cdr:x>
      <cdr:y>0.54245</cdr:y>
    </cdr:to>
    <cdr:sp macro="" textlink="">
      <cdr:nvSpPr>
        <cdr:cNvPr id="2" name="TextBox 2"/>
        <cdr:cNvSpPr txBox="1"/>
      </cdr:nvSpPr>
      <cdr:spPr>
        <a:xfrm xmlns:a="http://schemas.openxmlformats.org/drawingml/2006/main">
          <a:off x="4826963" y="2239351"/>
          <a:ext cx="2127391" cy="41546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bg-BG"/>
          </a:defPPr>
          <a:lvl1pPr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2988" indent="-1285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5975" indent="-257175"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a:lstStyle>
        <a:p xmlns:a="http://schemas.openxmlformats.org/drawingml/2006/main">
          <a:pPr algn="ctr"/>
          <a:r>
            <a:rPr lang="bg-BG" b="1" dirty="0" smtClean="0">
              <a:latin typeface="Helen Bg Light" panose="02000003080000020004" pitchFamily="50" charset="-52"/>
            </a:rPr>
            <a:t>в млн. лв.</a:t>
          </a:r>
          <a:endParaRPr lang="bg-BG" b="1" dirty="0">
            <a:latin typeface="Helen Bg Light" panose="02000003080000020004" pitchFamily="50" charset="-52"/>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335" cy="498236"/>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sz="quarter" idx="1"/>
          </p:nvPr>
        </p:nvSpPr>
        <p:spPr>
          <a:xfrm>
            <a:off x="3884065" y="0"/>
            <a:ext cx="2972335" cy="498236"/>
          </a:xfrm>
          <a:prstGeom prst="rect">
            <a:avLst/>
          </a:prstGeom>
        </p:spPr>
        <p:txBody>
          <a:bodyPr vert="horz" lIns="91440" tIns="45720" rIns="91440" bIns="45720" rtlCol="0"/>
          <a:lstStyle>
            <a:lvl1pPr algn="r">
              <a:defRPr sz="1200"/>
            </a:lvl1pPr>
          </a:lstStyle>
          <a:p>
            <a:endParaRPr lang="bg-BG"/>
          </a:p>
        </p:txBody>
      </p:sp>
      <p:sp>
        <p:nvSpPr>
          <p:cNvPr id="4" name="Footer Placeholder 3"/>
          <p:cNvSpPr>
            <a:spLocks noGrp="1"/>
          </p:cNvSpPr>
          <p:nvPr>
            <p:ph type="ftr" sz="quarter" idx="2"/>
          </p:nvPr>
        </p:nvSpPr>
        <p:spPr>
          <a:xfrm>
            <a:off x="1" y="9428403"/>
            <a:ext cx="2972335" cy="498236"/>
          </a:xfrm>
          <a:prstGeom prst="rect">
            <a:avLst/>
          </a:prstGeom>
        </p:spPr>
        <p:txBody>
          <a:bodyPr vert="horz" lIns="91440" tIns="45720" rIns="91440" bIns="45720" rtlCol="0" anchor="b"/>
          <a:lstStyle>
            <a:lvl1pPr algn="l">
              <a:defRPr sz="1200"/>
            </a:lvl1pPr>
          </a:lstStyle>
          <a:p>
            <a:endParaRPr lang="bg-BG"/>
          </a:p>
        </p:txBody>
      </p:sp>
      <p:sp>
        <p:nvSpPr>
          <p:cNvPr id="5" name="Slide Number Placeholder 4"/>
          <p:cNvSpPr>
            <a:spLocks noGrp="1"/>
          </p:cNvSpPr>
          <p:nvPr>
            <p:ph type="sldNum" sz="quarter" idx="3"/>
          </p:nvPr>
        </p:nvSpPr>
        <p:spPr>
          <a:xfrm>
            <a:off x="3884065" y="9428403"/>
            <a:ext cx="2972335" cy="498236"/>
          </a:xfrm>
          <a:prstGeom prst="rect">
            <a:avLst/>
          </a:prstGeom>
        </p:spPr>
        <p:txBody>
          <a:bodyPr vert="horz" lIns="91440" tIns="45720" rIns="91440" bIns="45720" rtlCol="0" anchor="b"/>
          <a:lstStyle>
            <a:lvl1pPr algn="r">
              <a:defRPr sz="1200"/>
            </a:lvl1pPr>
          </a:lstStyle>
          <a:p>
            <a:fld id="{79A42B3C-236E-43F2-BBA9-9069033DCA38}" type="slidenum">
              <a:rPr lang="bg-BG" smtClean="0"/>
              <a:t>‹#›</a:t>
            </a:fld>
            <a:endParaRPr lang="bg-BG"/>
          </a:p>
        </p:txBody>
      </p:sp>
    </p:spTree>
    <p:extLst>
      <p:ext uri="{BB962C8B-B14F-4D97-AF65-F5344CB8AC3E}">
        <p14:creationId xmlns:p14="http://schemas.microsoft.com/office/powerpoint/2010/main" val="52882798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443218" y="282799"/>
            <a:ext cx="3971566" cy="2808312"/>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332656" y="3379143"/>
            <a:ext cx="6192688" cy="6264696"/>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Tree>
    <p:extLst>
      <p:ext uri="{BB962C8B-B14F-4D97-AF65-F5344CB8AC3E}">
        <p14:creationId xmlns:p14="http://schemas.microsoft.com/office/powerpoint/2010/main" val="281194608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995370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algn="just"/>
            <a:r>
              <a:rPr lang="ru-RU" sz="1100" noProof="0" dirty="0" smtClean="0">
                <a:latin typeface="Times New Roman" panose="02020603050405020304" pitchFamily="18" charset="0"/>
                <a:cs typeface="Times New Roman" panose="02020603050405020304" pitchFamily="18" charset="0"/>
              </a:rPr>
              <a:t>Всички индикатори от рамката за изпълнение за 2018 г. (O1-3, О1-4, О1-7, О1-8 и финансов индикатор F1) са наддоговорени.</a:t>
            </a:r>
          </a:p>
          <a:p>
            <a:pPr algn="just"/>
            <a:endParaRPr lang="ru-RU" sz="1100" noProof="0" dirty="0" smtClean="0">
              <a:latin typeface="Times New Roman" panose="02020603050405020304" pitchFamily="18" charset="0"/>
              <a:cs typeface="Times New Roman" panose="02020603050405020304" pitchFamily="18" charset="0"/>
            </a:endParaRPr>
          </a:p>
          <a:p>
            <a:pPr algn="just"/>
            <a:r>
              <a:rPr lang="ru-RU" sz="1100" u="sng" noProof="0" dirty="0" smtClean="0">
                <a:latin typeface="Times New Roman" panose="02020603050405020304" pitchFamily="18" charset="0"/>
                <a:cs typeface="Times New Roman" panose="02020603050405020304" pitchFamily="18" charset="0"/>
              </a:rPr>
              <a:t>Рискът</a:t>
            </a:r>
            <a:r>
              <a:rPr lang="ru-RU" sz="1100" noProof="0" dirty="0" smtClean="0">
                <a:latin typeface="Times New Roman" panose="02020603050405020304" pitchFamily="18" charset="0"/>
                <a:cs typeface="Times New Roman" panose="02020603050405020304" pitchFamily="18" charset="0"/>
              </a:rPr>
              <a:t> от неизпълнение е най-голям по отношение индикатор О1-8 „Подкрепени електронни услуги за предоставянето им в транзакционен режим“ (150 услуги) въпреки, че индикаторът е наддоговорен (227 услуги). Причината за това е забавянето в изпълнението на проектите, свързано със закъснения при обявяването и провеждането на обществените поръчки. За да минимизира риска от неговото неизпълнение, УО планира до края на 2018 г. да финансира проект, свързан с надграждането</a:t>
            </a:r>
            <a:r>
              <a:rPr lang="ru-RU" sz="1100" baseline="0" noProof="0" dirty="0" smtClean="0">
                <a:latin typeface="Times New Roman" panose="02020603050405020304" pitchFamily="18" charset="0"/>
                <a:cs typeface="Times New Roman" panose="02020603050405020304" pitchFamily="18" charset="0"/>
              </a:rPr>
              <a:t> на хоризонталните и централни системи на електронното управление с директен бенефициент ДАЕУ. Чрез проекта се цели</a:t>
            </a:r>
            <a:r>
              <a:rPr lang="ru-RU" sz="1100" noProof="0" dirty="0" smtClean="0">
                <a:latin typeface="Times New Roman" panose="02020603050405020304" pitchFamily="18" charset="0"/>
                <a:cs typeface="Times New Roman" panose="02020603050405020304" pitchFamily="18" charset="0"/>
              </a:rPr>
              <a:t> бързо и ефикасно надграждане на електронни административни услуги от Ниво 2 и 3 на Ниво 3  и Ниво 4, съгласно Наредбата за административния регистър. </a:t>
            </a:r>
            <a:r>
              <a:rPr lang="en-US" sz="1100" noProof="0" dirty="0" smtClean="0">
                <a:latin typeface="Times New Roman" panose="02020603050405020304" pitchFamily="18" charset="0"/>
                <a:cs typeface="Times New Roman" panose="02020603050405020304" pitchFamily="18" charset="0"/>
              </a:rPr>
              <a:t>(</a:t>
            </a:r>
            <a:r>
              <a:rPr lang="bg-BG" sz="1100" noProof="0" dirty="0" smtClean="0">
                <a:latin typeface="Times New Roman" panose="02020603050405020304" pitchFamily="18" charset="0"/>
                <a:cs typeface="Times New Roman" panose="02020603050405020304" pitchFamily="18" charset="0"/>
              </a:rPr>
              <a:t>Оптимистичен</a:t>
            </a:r>
            <a:r>
              <a:rPr lang="bg-BG" sz="1100" baseline="0" noProof="0" dirty="0" smtClean="0">
                <a:latin typeface="Times New Roman" panose="02020603050405020304" pitchFamily="18" charset="0"/>
                <a:cs typeface="Times New Roman" panose="02020603050405020304" pitchFamily="18" charset="0"/>
              </a:rPr>
              <a:t> вариант</a:t>
            </a:r>
            <a:r>
              <a:rPr lang="en-US" sz="1100" noProof="0" dirty="0" smtClean="0">
                <a:latin typeface="Times New Roman" panose="02020603050405020304" pitchFamily="18" charset="0"/>
                <a:cs typeface="Times New Roman" panose="02020603050405020304" pitchFamily="18" charset="0"/>
              </a:rPr>
              <a:t>)</a:t>
            </a:r>
            <a:r>
              <a:rPr lang="bg-BG" sz="1100" noProof="0" dirty="0" smtClean="0">
                <a:latin typeface="Times New Roman" panose="02020603050405020304" pitchFamily="18" charset="0"/>
                <a:cs typeface="Times New Roman" panose="02020603050405020304" pitchFamily="18" charset="0"/>
              </a:rPr>
              <a:t>.</a:t>
            </a:r>
            <a:endParaRPr lang="ru-RU" sz="1100" noProof="0" dirty="0" smtClean="0">
              <a:latin typeface="Times New Roman" panose="02020603050405020304" pitchFamily="18" charset="0"/>
              <a:cs typeface="Times New Roman" panose="02020603050405020304" pitchFamily="18" charset="0"/>
            </a:endParaRPr>
          </a:p>
          <a:p>
            <a:pPr algn="just"/>
            <a:endParaRPr lang="ru-RU" sz="1100" noProof="0" dirty="0" smtClean="0">
              <a:latin typeface="Times New Roman" panose="02020603050405020304" pitchFamily="18" charset="0"/>
              <a:cs typeface="Times New Roman" panose="02020603050405020304" pitchFamily="18" charset="0"/>
            </a:endParaRPr>
          </a:p>
          <a:p>
            <a:pPr algn="just"/>
            <a:r>
              <a:rPr lang="ru-RU" sz="1100" noProof="0" dirty="0" smtClean="0">
                <a:latin typeface="Times New Roman" panose="02020603050405020304" pitchFamily="18" charset="0"/>
                <a:cs typeface="Times New Roman" panose="02020603050405020304" pitchFamily="18" charset="0"/>
              </a:rPr>
              <a:t>По предварителни разчети, базирани на текущия мониторинг, изпълнението на финансовия индикатор към този момент е около 60 %. </a:t>
            </a:r>
            <a:r>
              <a:rPr lang="en-US" sz="1100" noProof="0" dirty="0" smtClean="0">
                <a:latin typeface="Times New Roman" panose="02020603050405020304" pitchFamily="18" charset="0"/>
                <a:cs typeface="Times New Roman" panose="02020603050405020304" pitchFamily="18" charset="0"/>
              </a:rPr>
              <a:t>(</a:t>
            </a:r>
            <a:r>
              <a:rPr lang="bg-BG" sz="1100" noProof="0" dirty="0" smtClean="0">
                <a:latin typeface="Times New Roman" panose="02020603050405020304" pitchFamily="18" charset="0"/>
                <a:cs typeface="Times New Roman" panose="02020603050405020304" pitchFamily="18" charset="0"/>
              </a:rPr>
              <a:t>Реалистична прогноза</a:t>
            </a:r>
            <a:r>
              <a:rPr lang="en-US" sz="1100" noProof="0" dirty="0" smtClean="0">
                <a:latin typeface="Times New Roman" panose="02020603050405020304" pitchFamily="18" charset="0"/>
                <a:cs typeface="Times New Roman" panose="02020603050405020304" pitchFamily="18" charset="0"/>
              </a:rPr>
              <a:t>)</a:t>
            </a:r>
            <a:r>
              <a:rPr lang="bg-BG" sz="1100" noProof="0" smtClean="0">
                <a:latin typeface="Times New Roman" panose="02020603050405020304" pitchFamily="18" charset="0"/>
                <a:cs typeface="Times New Roman" panose="02020603050405020304" pitchFamily="18" charset="0"/>
              </a:rPr>
              <a:t>.</a:t>
            </a:r>
            <a:endParaRPr lang="ru-RU" sz="1100" noProof="0" dirty="0" smtClean="0">
              <a:latin typeface="Times New Roman" panose="02020603050405020304" pitchFamily="18" charset="0"/>
              <a:cs typeface="Times New Roman" panose="02020603050405020304" pitchFamily="18" charset="0"/>
            </a:endParaRPr>
          </a:p>
          <a:p>
            <a:pPr algn="just"/>
            <a:endParaRPr lang="ru-RU" sz="1100" noProof="0" dirty="0" smtClean="0">
              <a:latin typeface="Times New Roman" panose="02020603050405020304" pitchFamily="18" charset="0"/>
              <a:cs typeface="Times New Roman" panose="02020603050405020304" pitchFamily="18" charset="0"/>
            </a:endParaRPr>
          </a:p>
          <a:p>
            <a:pPr algn="just"/>
            <a:r>
              <a:rPr lang="ru-RU" sz="1100" noProof="0" dirty="0" smtClean="0">
                <a:latin typeface="Times New Roman" panose="02020603050405020304" pitchFamily="18" charset="0"/>
                <a:cs typeface="Times New Roman" panose="02020603050405020304" pitchFamily="18" charset="0"/>
              </a:rPr>
              <a:t>В</a:t>
            </a:r>
            <a:r>
              <a:rPr lang="ru-RU" sz="1100" baseline="0" noProof="0" dirty="0" smtClean="0">
                <a:latin typeface="Times New Roman" panose="02020603050405020304" pitchFamily="18" charset="0"/>
                <a:cs typeface="Times New Roman" panose="02020603050405020304" pitchFamily="18" charset="0"/>
              </a:rPr>
              <a:t> </a:t>
            </a:r>
            <a:r>
              <a:rPr lang="ru-RU" sz="1100" u="sng" baseline="0" noProof="0" dirty="0" smtClean="0">
                <a:latin typeface="Times New Roman" panose="02020603050405020304" pitchFamily="18" charset="0"/>
                <a:cs typeface="Times New Roman" panose="02020603050405020304" pitchFamily="18" charset="0"/>
              </a:rPr>
              <a:t>оптимистичната прогноза </a:t>
            </a:r>
            <a:r>
              <a:rPr lang="ru-RU" sz="1100" baseline="0" noProof="0" dirty="0" smtClean="0">
                <a:latin typeface="Times New Roman" panose="02020603050405020304" pitchFamily="18" charset="0"/>
                <a:cs typeface="Times New Roman" panose="02020603050405020304" pitchFamily="18" charset="0"/>
              </a:rPr>
              <a:t>за изпълнение на финансовия индикато, УО на ОПДУ предвижда да се усвоят допълнително средства свързани с:</a:t>
            </a:r>
          </a:p>
          <a:p>
            <a:pPr algn="just"/>
            <a:r>
              <a:rPr lang="ru-RU" sz="1100" baseline="0" noProof="0" dirty="0" smtClean="0">
                <a:latin typeface="Times New Roman" panose="02020603050405020304" pitchFamily="18" charset="0"/>
                <a:cs typeface="Times New Roman" panose="02020603050405020304" pitchFamily="18" charset="0"/>
              </a:rPr>
              <a:t>- проекта на ДХЧО по </a:t>
            </a:r>
            <a:r>
              <a:rPr lang="bg-BG" sz="1100" kern="1200" dirty="0" smtClean="0">
                <a:solidFill>
                  <a:schemeClr val="tx1"/>
                </a:solidFill>
                <a:effectLst/>
                <a:latin typeface="+mn-lt"/>
                <a:ea typeface="+mn-ea"/>
                <a:cs typeface="+mn-cs"/>
              </a:rPr>
              <a:t>процедура „Надграждане и развитие на Държавен хибриден частен облак за нуждите на електронното управление“, </a:t>
            </a:r>
            <a:r>
              <a:rPr lang="bg-BG" sz="1100" kern="1200" baseline="0" dirty="0" smtClean="0">
                <a:solidFill>
                  <a:schemeClr val="tx1"/>
                </a:solidFill>
                <a:effectLst/>
                <a:latin typeface="+mn-lt"/>
                <a:ea typeface="+mn-ea"/>
                <a:cs typeface="+mn-cs"/>
              </a:rPr>
              <a:t>относно </a:t>
            </a:r>
            <a:r>
              <a:rPr lang="bg-BG" sz="1100" kern="1200" dirty="0" smtClean="0">
                <a:solidFill>
                  <a:schemeClr val="tx1"/>
                </a:solidFill>
                <a:effectLst/>
                <a:latin typeface="+mn-lt"/>
                <a:ea typeface="+mn-ea"/>
                <a:cs typeface="+mn-cs"/>
              </a:rPr>
              <a:t>идентифицирани ключови дейности, осъществени от Агенция по вписванията, Министерство на земеделието, храните и горите и Държавен фонд „Земеделие“;</a:t>
            </a:r>
            <a:endParaRPr lang="en-US" sz="1100" kern="1200" dirty="0" smtClean="0">
              <a:solidFill>
                <a:schemeClr val="tx1"/>
              </a:solidFill>
              <a:effectLst/>
              <a:latin typeface="+mn-lt"/>
              <a:ea typeface="+mn-ea"/>
              <a:cs typeface="+mn-cs"/>
            </a:endParaRPr>
          </a:p>
          <a:p>
            <a:pPr lvl="0" algn="just"/>
            <a:r>
              <a:rPr lang="bg-BG" sz="1100" kern="1200" dirty="0" smtClean="0">
                <a:solidFill>
                  <a:schemeClr val="tx1"/>
                </a:solidFill>
                <a:effectLst/>
                <a:latin typeface="+mn-lt"/>
                <a:ea typeface="+mn-ea"/>
                <a:cs typeface="+mn-cs"/>
              </a:rPr>
              <a:t>- финансиране</a:t>
            </a:r>
            <a:r>
              <a:rPr lang="bg-BG" sz="1100" kern="1200" baseline="0" dirty="0" smtClean="0">
                <a:solidFill>
                  <a:schemeClr val="tx1"/>
                </a:solidFill>
                <a:effectLst/>
                <a:latin typeface="+mn-lt"/>
                <a:ea typeface="+mn-ea"/>
                <a:cs typeface="+mn-cs"/>
              </a:rPr>
              <a:t> на проект по </a:t>
            </a:r>
            <a:r>
              <a:rPr lang="bg-BG" sz="1100" kern="1200" dirty="0" smtClean="0">
                <a:solidFill>
                  <a:schemeClr val="tx1"/>
                </a:solidFill>
                <a:effectLst/>
                <a:latin typeface="+mn-lt"/>
                <a:ea typeface="+mn-ea"/>
                <a:cs typeface="+mn-cs"/>
              </a:rPr>
              <a:t>процедура с предмет „Създаване, надграждане и интеграция на информационни системи и регистри на НАЦИД ;</a:t>
            </a:r>
            <a:endParaRPr lang="en-US" sz="1100" kern="1200" dirty="0" smtClean="0">
              <a:solidFill>
                <a:schemeClr val="tx1"/>
              </a:solidFill>
              <a:effectLst/>
              <a:latin typeface="+mn-lt"/>
              <a:ea typeface="+mn-ea"/>
              <a:cs typeface="+mn-cs"/>
            </a:endParaRPr>
          </a:p>
          <a:p>
            <a:pPr lvl="0" algn="just"/>
            <a:r>
              <a:rPr lang="bg-BG" sz="1100" kern="1200" dirty="0" smtClean="0">
                <a:solidFill>
                  <a:schemeClr val="tx1"/>
                </a:solidFill>
                <a:effectLst/>
                <a:latin typeface="+mn-lt"/>
                <a:ea typeface="+mn-ea"/>
                <a:cs typeface="+mn-cs"/>
              </a:rPr>
              <a:t>- Включване на дейности свързани със сигурността на ИТ инфраструктурата</a:t>
            </a:r>
            <a:r>
              <a:rPr lang="bg-BG" sz="1100" kern="1200" baseline="0" dirty="0" smtClean="0">
                <a:solidFill>
                  <a:schemeClr val="tx1"/>
                </a:solidFill>
                <a:effectLst/>
                <a:latin typeface="+mn-lt"/>
                <a:ea typeface="+mn-ea"/>
                <a:cs typeface="+mn-cs"/>
              </a:rPr>
              <a:t> </a:t>
            </a:r>
            <a:r>
              <a:rPr lang="bg-BG" sz="1100" kern="1200" dirty="0" smtClean="0">
                <a:solidFill>
                  <a:schemeClr val="tx1"/>
                </a:solidFill>
                <a:effectLst/>
                <a:latin typeface="+mn-lt"/>
                <a:ea typeface="+mn-ea"/>
                <a:cs typeface="+mn-cs"/>
              </a:rPr>
              <a:t>на Агенция</a:t>
            </a:r>
            <a:r>
              <a:rPr lang="bg-BG" sz="1100" kern="1200" baseline="0" dirty="0" smtClean="0">
                <a:solidFill>
                  <a:schemeClr val="tx1"/>
                </a:solidFill>
                <a:effectLst/>
                <a:latin typeface="+mn-lt"/>
                <a:ea typeface="+mn-ea"/>
                <a:cs typeface="+mn-cs"/>
              </a:rPr>
              <a:t> Митници</a:t>
            </a:r>
            <a:r>
              <a:rPr lang="bg-BG" sz="1100" kern="1200" dirty="0" smtClean="0">
                <a:solidFill>
                  <a:schemeClr val="tx1"/>
                </a:solidFill>
                <a:effectLst/>
                <a:latin typeface="+mn-lt"/>
                <a:ea typeface="+mn-ea"/>
                <a:cs typeface="+mn-cs"/>
              </a:rPr>
              <a:t> към вече изпълнявания проект с наименование: „Надграждане на основните системи на Агенция „Митници“ за предоставяне на данни и услуги към външни системи - БИМИС 2020 (фаза 1)“, както и увеличение на размера на БФП по проекта.</a:t>
            </a:r>
            <a:endParaRPr lang="en-US" sz="1100" kern="1200" dirty="0" smtClean="0">
              <a:solidFill>
                <a:schemeClr val="tx1"/>
              </a:solidFill>
              <a:effectLst/>
              <a:latin typeface="+mn-lt"/>
              <a:ea typeface="+mn-ea"/>
              <a:cs typeface="+mn-cs"/>
            </a:endParaRPr>
          </a:p>
          <a:p>
            <a:pPr algn="just"/>
            <a:endParaRPr lang="ru-RU" sz="1100" noProof="0" dirty="0" smtClean="0">
              <a:latin typeface="Times New Roman" panose="02020603050405020304" pitchFamily="18" charset="0"/>
              <a:cs typeface="Times New Roman" panose="02020603050405020304" pitchFamily="18" charset="0"/>
            </a:endParaRPr>
          </a:p>
          <a:p>
            <a:pPr algn="just"/>
            <a:endParaRPr lang="ru-RU" sz="1100" noProof="0" dirty="0" smtClean="0">
              <a:latin typeface="Times New Roman" panose="02020603050405020304" pitchFamily="18" charset="0"/>
              <a:cs typeface="Times New Roman" panose="02020603050405020304" pitchFamily="18" charset="0"/>
            </a:endParaRPr>
          </a:p>
          <a:p>
            <a:pPr algn="just"/>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4674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algn="just"/>
            <a:r>
              <a:rPr lang="bg-BG" kern="1200" dirty="0" smtClean="0">
                <a:solidFill>
                  <a:schemeClr val="tx1"/>
                </a:solidFill>
                <a:effectLst/>
                <a:latin typeface="Times New Roman" panose="02020603050405020304" pitchFamily="18" charset="0"/>
                <a:cs typeface="Times New Roman" panose="02020603050405020304" pitchFamily="18" charset="0"/>
              </a:rPr>
              <a:t>Целевите стойности по всички индикатори от рамката за изпълнение по </a:t>
            </a:r>
            <a:r>
              <a:rPr lang="bg-BG" kern="1200" dirty="0" err="1" smtClean="0">
                <a:solidFill>
                  <a:schemeClr val="tx1"/>
                </a:solidFill>
                <a:effectLst/>
                <a:latin typeface="Times New Roman" panose="02020603050405020304" pitchFamily="18" charset="0"/>
                <a:cs typeface="Times New Roman" panose="02020603050405020304" pitchFamily="18" charset="0"/>
              </a:rPr>
              <a:t>ПО</a:t>
            </a:r>
            <a:r>
              <a:rPr lang="bg-BG" kern="1200" dirty="0" smtClean="0">
                <a:solidFill>
                  <a:schemeClr val="tx1"/>
                </a:solidFill>
                <a:effectLst/>
                <a:latin typeface="Times New Roman" panose="02020603050405020304" pitchFamily="18" charset="0"/>
                <a:cs typeface="Times New Roman" panose="02020603050405020304" pitchFamily="18" charset="0"/>
              </a:rPr>
              <a:t> 2 за 2018 г. са договорени с изключение на СО20 „Брой проекти, изцяло или частично изпълнени от социални партньори или неправителствени организации“. Постигането му се очаква със сключването на договори по процедура „Повишаване на гражданското участие в процесите на формулиране, изпълнение и мониторинг на политики и законодателство“, по която има 211 внесени проектни предложения. </a:t>
            </a:r>
          </a:p>
          <a:p>
            <a:pPr algn="just"/>
            <a:r>
              <a:rPr lang="bg-BG" kern="1200" dirty="0" smtClean="0">
                <a:solidFill>
                  <a:schemeClr val="tx1"/>
                </a:solidFill>
                <a:effectLst/>
                <a:latin typeface="Times New Roman" panose="02020603050405020304" pitchFamily="18" charset="0"/>
                <a:cs typeface="Times New Roman" panose="02020603050405020304" pitchFamily="18" charset="0"/>
              </a:rPr>
              <a:t>При реализиране на прогнозата относно</a:t>
            </a:r>
            <a:r>
              <a:rPr lang="bg-BG" kern="1200" baseline="0" dirty="0" smtClean="0">
                <a:solidFill>
                  <a:schemeClr val="tx1"/>
                </a:solidFill>
                <a:effectLst/>
                <a:latin typeface="Times New Roman" panose="02020603050405020304" pitchFamily="18" charset="0"/>
                <a:cs typeface="Times New Roman" panose="02020603050405020304" pitchFamily="18" charset="0"/>
              </a:rPr>
              <a:t> изпълнението на финансовия индикатор той ще бъде постигнат на 80 %, което при прогнозираното изпълнение и на индикаторите за физическия напредък, ще доведе до успешно изпълнение на рамката за оста.</a:t>
            </a:r>
            <a:endParaRPr lang="bg-BG" kern="1200" dirty="0" smtClean="0">
              <a:solidFill>
                <a:schemeClr val="tx1"/>
              </a:solidFill>
              <a:effectLst/>
              <a:latin typeface="Times New Roman" panose="02020603050405020304" pitchFamily="18" charset="0"/>
              <a:cs typeface="Times New Roman" panose="02020603050405020304" pitchFamily="18" charset="0"/>
            </a:endParaRPr>
          </a:p>
          <a:p>
            <a:pPr algn="just"/>
            <a:endParaRPr lang="bg-BG" kern="1200" dirty="0" smtClean="0">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1318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marL="0" marR="0" lvl="0" indent="0" algn="just" defTabSz="914400" rtl="0" eaLnBrk="1" fontAlgn="b" latinLnBrk="0" hangingPunct="1">
              <a:lnSpc>
                <a:spcPct val="100000"/>
              </a:lnSpc>
              <a:spcBef>
                <a:spcPts val="0"/>
              </a:spcBef>
              <a:spcAft>
                <a:spcPts val="0"/>
              </a:spcAft>
              <a:buClrTx/>
              <a:buSzTx/>
              <a:buFontTx/>
              <a:buNone/>
              <a:tabLst/>
              <a:defRPr/>
            </a:pPr>
            <a:endParaRPr lang="ru-RU" dirty="0" smtClean="0">
              <a:latin typeface="Times New Roman" panose="02020603050405020304" pitchFamily="18" charset="0"/>
              <a:cs typeface="Times New Roman" panose="02020603050405020304" pitchFamily="18" charset="0"/>
            </a:endParaRPr>
          </a:p>
          <a:p>
            <a:pPr marL="0" marR="0" lvl="0" indent="0" algn="just" defTabSz="914400" rtl="0" eaLnBrk="1" fontAlgn="b" latinLnBrk="0" hangingPunct="1">
              <a:lnSpc>
                <a:spcPct val="100000"/>
              </a:lnSpc>
              <a:spcBef>
                <a:spcPts val="0"/>
              </a:spcBef>
              <a:spcAft>
                <a:spcPts val="0"/>
              </a:spcAft>
              <a:buClrTx/>
              <a:buSzTx/>
              <a:buFontTx/>
              <a:buNone/>
              <a:tabLst/>
              <a:defRPr/>
            </a:pPr>
            <a:r>
              <a:rPr lang="ru-RU" dirty="0" smtClean="0">
                <a:latin typeface="Times New Roman" panose="02020603050405020304" pitchFamily="18" charset="0"/>
                <a:cs typeface="Times New Roman" panose="02020603050405020304" pitchFamily="18" charset="0"/>
              </a:rPr>
              <a:t>По </a:t>
            </a:r>
            <a:r>
              <a:rPr lang="bg-BG" noProof="0" dirty="0" smtClean="0">
                <a:latin typeface="Times New Roman" panose="02020603050405020304" pitchFamily="18" charset="0"/>
                <a:cs typeface="Times New Roman" panose="02020603050405020304" pitchFamily="18" charset="0"/>
              </a:rPr>
              <a:t>ПО 3 са договорени целевите стойности по всички индикатори от рамката за изпълнение за 2018 г.</a:t>
            </a:r>
            <a:r>
              <a:rPr lang="bg-BG" baseline="0" noProof="0" dirty="0" smtClean="0">
                <a:latin typeface="Times New Roman" panose="02020603050405020304" pitchFamily="18" charset="0"/>
                <a:cs typeface="Times New Roman" panose="02020603050405020304" pitchFamily="18" charset="0"/>
              </a:rPr>
              <a:t>, като през 2017 и 2018 бе постигнат напредък по изпълнението им. </a:t>
            </a:r>
            <a:r>
              <a:rPr lang="bg-BG" b="1" baseline="0" noProof="0" dirty="0" smtClean="0">
                <a:latin typeface="Times New Roman" panose="02020603050405020304" pitchFamily="18" charset="0"/>
                <a:cs typeface="Times New Roman" panose="02020603050405020304" pitchFamily="18" charset="0"/>
              </a:rPr>
              <a:t>Трите индикатора, свързани с физическия напредък по оста са постигнати и преизпълнени</a:t>
            </a:r>
            <a:r>
              <a:rPr lang="bg-BG" baseline="0" noProof="0" dirty="0" smtClean="0">
                <a:latin typeface="Times New Roman" panose="02020603050405020304" pitchFamily="18" charset="0"/>
                <a:cs typeface="Times New Roman" panose="02020603050405020304" pitchFamily="18" charset="0"/>
              </a:rPr>
              <a:t>:</a:t>
            </a:r>
          </a:p>
          <a:p>
            <a:pPr marL="0" marR="0" lvl="0" indent="0" algn="just" defTabSz="914400" rtl="0" eaLnBrk="1" fontAlgn="b" latinLnBrk="0" hangingPunct="1">
              <a:lnSpc>
                <a:spcPct val="100000"/>
              </a:lnSpc>
              <a:spcBef>
                <a:spcPts val="0"/>
              </a:spcBef>
              <a:spcAft>
                <a:spcPts val="0"/>
              </a:spcAft>
              <a:buClrTx/>
              <a:buSzTx/>
              <a:buFontTx/>
              <a:buNone/>
              <a:tabLst/>
              <a:defRPr/>
            </a:pPr>
            <a:r>
              <a:rPr lang="bg-BG" baseline="0" noProof="0" dirty="0" smtClean="0">
                <a:latin typeface="Times New Roman" panose="02020603050405020304" pitchFamily="18" charset="0"/>
                <a:cs typeface="Times New Roman" panose="02020603050405020304" pitchFamily="18" charset="0"/>
              </a:rPr>
              <a:t>Стойността от рамката (4000) за </a:t>
            </a:r>
            <a:r>
              <a:rPr lang="bg-BG" noProof="0" dirty="0" smtClean="0">
                <a:latin typeface="Times New Roman" panose="02020603050405020304" pitchFamily="18" charset="0"/>
                <a:cs typeface="Times New Roman" panose="02020603050405020304" pitchFamily="18" charset="0"/>
              </a:rPr>
              <a:t>индикатор </a:t>
            </a:r>
            <a:r>
              <a:rPr lang="en-US" b="0" i="0" u="none" strike="noStrike" kern="1200" dirty="0" smtClean="0">
                <a:solidFill>
                  <a:schemeClr val="tx1"/>
                </a:solidFill>
                <a:effectLst/>
                <a:latin typeface="Times New Roman" panose="02020603050405020304" pitchFamily="18" charset="0"/>
                <a:cs typeface="Times New Roman" panose="02020603050405020304" pitchFamily="18" charset="0"/>
              </a:rPr>
              <a:t>O3-8 </a:t>
            </a:r>
            <a:r>
              <a:rPr lang="bg-BG" b="0" i="0" u="none" strike="noStrike" kern="1200" dirty="0" smtClean="0">
                <a:solidFill>
                  <a:schemeClr val="tx1"/>
                </a:solidFill>
                <a:effectLst/>
                <a:latin typeface="Times New Roman" panose="02020603050405020304" pitchFamily="18" charset="0"/>
                <a:cs typeface="Times New Roman" panose="02020603050405020304" pitchFamily="18" charset="0"/>
              </a:rPr>
              <a:t>„</a:t>
            </a:r>
            <a:r>
              <a:rPr lang="ru-RU" b="0" i="0" u="none" strike="noStrike" kern="1200" dirty="0" smtClean="0">
                <a:solidFill>
                  <a:schemeClr val="tx1"/>
                </a:solidFill>
                <a:effectLst/>
                <a:latin typeface="Times New Roman" panose="02020603050405020304" pitchFamily="18" charset="0"/>
                <a:cs typeface="Times New Roman" panose="02020603050405020304" pitchFamily="18" charset="0"/>
              </a:rPr>
              <a:t>Обучени магистрати, съдебни служители, служители на разследващи органи съгласно НПК» е постигната</a:t>
            </a:r>
            <a:r>
              <a:rPr lang="ru-RU" b="0" i="0" u="none" strike="noStrike" kern="1200" baseline="0" dirty="0" smtClean="0">
                <a:solidFill>
                  <a:schemeClr val="tx1"/>
                </a:solidFill>
                <a:effectLst/>
                <a:latin typeface="Times New Roman" panose="02020603050405020304" pitchFamily="18" charset="0"/>
                <a:cs typeface="Times New Roman" panose="02020603050405020304" pitchFamily="18" charset="0"/>
              </a:rPr>
              <a:t>. </a:t>
            </a:r>
            <a:r>
              <a:rPr lang="bg-BG" baseline="0" noProof="0" dirty="0" smtClean="0">
                <a:latin typeface="Times New Roman" panose="02020603050405020304" pitchFamily="18" charset="0"/>
                <a:cs typeface="Times New Roman" panose="02020603050405020304" pitchFamily="18" charset="0"/>
              </a:rPr>
              <a:t>Стойността от рамката (20) за </a:t>
            </a:r>
            <a:r>
              <a:rPr lang="ru-RU" b="0" i="0" u="none" strike="noStrike" kern="1200" baseline="0" dirty="0" smtClean="0">
                <a:solidFill>
                  <a:schemeClr val="tx1"/>
                </a:solidFill>
                <a:effectLst/>
                <a:latin typeface="Times New Roman" panose="02020603050405020304" pitchFamily="18" charset="0"/>
                <a:cs typeface="Times New Roman" panose="02020603050405020304" pitchFamily="18" charset="0"/>
              </a:rPr>
              <a:t>индикатор </a:t>
            </a:r>
            <a:r>
              <a:rPr lang="ru-RU" b="0" i="0" u="none" strike="noStrike" kern="1200" dirty="0" smtClean="0">
                <a:solidFill>
                  <a:schemeClr val="tx1"/>
                </a:solidFill>
                <a:effectLst/>
                <a:latin typeface="Times New Roman" panose="02020603050405020304" pitchFamily="18" charset="0"/>
                <a:cs typeface="Times New Roman" panose="02020603050405020304" pitchFamily="18" charset="0"/>
              </a:rPr>
              <a:t>O3-1</a:t>
            </a:r>
            <a:r>
              <a:rPr lang="ru-RU" b="0" i="0" u="none" strike="noStrike" kern="1200" baseline="0" dirty="0" smtClean="0">
                <a:solidFill>
                  <a:schemeClr val="tx1"/>
                </a:solidFill>
                <a:effectLst/>
                <a:latin typeface="Times New Roman" panose="02020603050405020304" pitchFamily="18" charset="0"/>
                <a:cs typeface="Times New Roman" panose="02020603050405020304" pitchFamily="18" charset="0"/>
              </a:rPr>
              <a:t> «</a:t>
            </a:r>
            <a:r>
              <a:rPr lang="ru-RU" b="0" i="0" u="none" strike="noStrike" kern="1200" dirty="0" smtClean="0">
                <a:solidFill>
                  <a:schemeClr val="tx1"/>
                </a:solidFill>
                <a:effectLst/>
                <a:latin typeface="Times New Roman" panose="02020603050405020304" pitchFamily="18" charset="0"/>
                <a:cs typeface="Times New Roman" panose="02020603050405020304" pitchFamily="18" charset="0"/>
              </a:rPr>
              <a:t>Подкрепени анализи, проучвания, изследвания, методики и оценки, свързани с дейността на съдебната система</a:t>
            </a:r>
            <a:r>
              <a:rPr lang="bg-BG" b="0" i="0" u="none" strike="noStrike" kern="1200" baseline="0" noProof="0" dirty="0" smtClean="0">
                <a:solidFill>
                  <a:schemeClr val="tx1"/>
                </a:solidFill>
                <a:effectLst/>
                <a:latin typeface="Times New Roman" panose="02020603050405020304" pitchFamily="18" charset="0"/>
                <a:cs typeface="Times New Roman" panose="02020603050405020304" pitchFamily="18" charset="0"/>
              </a:rPr>
              <a:t>“ е постигната.</a:t>
            </a:r>
          </a:p>
          <a:p>
            <a:pPr marL="0" marR="0" lvl="0" indent="0" algn="just" defTabSz="914400" rtl="0" eaLnBrk="1" fontAlgn="b" latinLnBrk="0" hangingPunct="1">
              <a:lnSpc>
                <a:spcPct val="100000"/>
              </a:lnSpc>
              <a:spcBef>
                <a:spcPts val="0"/>
              </a:spcBef>
              <a:spcAft>
                <a:spcPts val="0"/>
              </a:spcAft>
              <a:buClrTx/>
              <a:buSzTx/>
              <a:buFontTx/>
              <a:buNone/>
              <a:tabLst/>
              <a:defRPr/>
            </a:pPr>
            <a:r>
              <a:rPr lang="bg-BG" b="0" i="0" u="none" strike="noStrike" kern="1200" baseline="0" noProof="0" dirty="0" smtClean="0">
                <a:solidFill>
                  <a:schemeClr val="tx1"/>
                </a:solidFill>
                <a:effectLst/>
                <a:latin typeface="Times New Roman" panose="02020603050405020304" pitchFamily="18" charset="0"/>
                <a:cs typeface="Times New Roman" panose="02020603050405020304" pitchFamily="18" charset="0"/>
              </a:rPr>
              <a:t>Стойността (1) на индикатор </a:t>
            </a:r>
            <a:r>
              <a:rPr lang="ru-RU" b="0" i="0" u="none" strike="noStrike" kern="1200" dirty="0" smtClean="0">
                <a:solidFill>
                  <a:schemeClr val="tx1"/>
                </a:solidFill>
                <a:effectLst/>
                <a:latin typeface="Times New Roman" panose="02020603050405020304" pitchFamily="18" charset="0"/>
                <a:cs typeface="Times New Roman" panose="02020603050405020304" pitchFamily="18" charset="0"/>
              </a:rPr>
              <a:t>O3-6</a:t>
            </a:r>
            <a:r>
              <a:rPr lang="ru-RU" dirty="0" smtClean="0">
                <a:latin typeface="Times New Roman" panose="02020603050405020304" pitchFamily="18" charset="0"/>
                <a:cs typeface="Times New Roman" panose="02020603050405020304" pitchFamily="18" charset="0"/>
              </a:rPr>
              <a:t> «</a:t>
            </a:r>
            <a:r>
              <a:rPr lang="ru-RU" b="0" i="0" u="none" strike="noStrike" kern="1200" dirty="0" smtClean="0">
                <a:solidFill>
                  <a:schemeClr val="tx1"/>
                </a:solidFill>
                <a:effectLst/>
                <a:latin typeface="Times New Roman" panose="02020603050405020304" pitchFamily="18" charset="0"/>
                <a:cs typeface="Times New Roman" panose="02020603050405020304" pitchFamily="18" charset="0"/>
              </a:rPr>
              <a:t>Брой подкрепени електронни услуги на съдебната власт» е </a:t>
            </a:r>
            <a:r>
              <a:rPr lang="ru-RU" b="0" i="0" u="none" strike="noStrike" kern="1200" baseline="0" dirty="0" smtClean="0">
                <a:solidFill>
                  <a:schemeClr val="tx1"/>
                </a:solidFill>
                <a:effectLst/>
                <a:latin typeface="Times New Roman" panose="02020603050405020304" pitchFamily="18" charset="0"/>
                <a:cs typeface="Times New Roman" panose="02020603050405020304" pitchFamily="18" charset="0"/>
              </a:rPr>
              <a:t>постигната по проекта на ПРБ.</a:t>
            </a:r>
          </a:p>
          <a:p>
            <a:pPr marL="0" marR="0" lvl="0" indent="0" algn="just" defTabSz="914400" rtl="0" eaLnBrk="1" fontAlgn="b" latinLnBrk="0" hangingPunct="1">
              <a:lnSpc>
                <a:spcPct val="100000"/>
              </a:lnSpc>
              <a:spcBef>
                <a:spcPts val="0"/>
              </a:spcBef>
              <a:spcAft>
                <a:spcPts val="0"/>
              </a:spcAft>
              <a:buClrTx/>
              <a:buSzTx/>
              <a:buFontTx/>
              <a:buNone/>
              <a:tabLst/>
              <a:defRPr/>
            </a:pPr>
            <a:r>
              <a:rPr lang="bg-BG" b="1" kern="1200" dirty="0" smtClean="0">
                <a:solidFill>
                  <a:schemeClr val="tx1"/>
                </a:solidFill>
                <a:effectLst/>
                <a:latin typeface="Times New Roman" panose="02020603050405020304" pitchFamily="18" charset="0"/>
                <a:cs typeface="Times New Roman" panose="02020603050405020304" pitchFamily="18" charset="0"/>
              </a:rPr>
              <a:t>По отношение на финансовия индикатор</a:t>
            </a:r>
            <a:r>
              <a:rPr lang="bg-BG" kern="1200" dirty="0" smtClean="0">
                <a:solidFill>
                  <a:schemeClr val="tx1"/>
                </a:solidFill>
                <a:effectLst/>
                <a:latin typeface="Times New Roman" panose="02020603050405020304" pitchFamily="18" charset="0"/>
                <a:cs typeface="Times New Roman" panose="02020603050405020304" pitchFamily="18" charset="0"/>
              </a:rPr>
              <a:t>,</a:t>
            </a:r>
            <a:r>
              <a:rPr lang="bg-BG" kern="1200" baseline="0" dirty="0" smtClean="0">
                <a:solidFill>
                  <a:schemeClr val="tx1"/>
                </a:solidFill>
                <a:effectLst/>
                <a:latin typeface="Times New Roman" panose="02020603050405020304" pitchFamily="18" charset="0"/>
                <a:cs typeface="Times New Roman" panose="02020603050405020304" pitchFamily="18" charset="0"/>
              </a:rPr>
              <a:t> н</a:t>
            </a:r>
            <a:r>
              <a:rPr lang="bg-BG" kern="1200" dirty="0" smtClean="0">
                <a:solidFill>
                  <a:schemeClr val="tx1"/>
                </a:solidFill>
                <a:effectLst/>
                <a:latin typeface="Times New Roman" panose="02020603050405020304" pitchFamily="18" charset="0"/>
                <a:cs typeface="Times New Roman" panose="02020603050405020304" pitchFamily="18" charset="0"/>
              </a:rPr>
              <a:t>а база извършения анализ по всички договорени проекти се очаква да бъдат платени от бенефициентите и включени в искания за плащане, съответно верифицирани от УО и сертифицирани от СО средства на стойност 7 500 000 лева, т.е. да се постигне</a:t>
            </a:r>
            <a:r>
              <a:rPr lang="bg-BG" kern="1200" baseline="0" dirty="0" smtClean="0">
                <a:solidFill>
                  <a:schemeClr val="tx1"/>
                </a:solidFill>
                <a:effectLst/>
                <a:latin typeface="Times New Roman" panose="02020603050405020304" pitchFamily="18" charset="0"/>
                <a:cs typeface="Times New Roman" panose="02020603050405020304" pitchFamily="18" charset="0"/>
              </a:rPr>
              <a:t> </a:t>
            </a:r>
            <a:r>
              <a:rPr lang="bg-BG" kern="1200" dirty="0" smtClean="0">
                <a:solidFill>
                  <a:schemeClr val="tx1"/>
                </a:solidFill>
                <a:effectLst/>
                <a:latin typeface="Times New Roman" panose="02020603050405020304" pitchFamily="18" charset="0"/>
                <a:cs typeface="Times New Roman" panose="02020603050405020304" pitchFamily="18" charset="0"/>
              </a:rPr>
              <a:t>изпълнение на целта от 75%..</a:t>
            </a:r>
          </a:p>
          <a:p>
            <a:pPr marL="0" marR="0" lvl="0" indent="0" algn="just" defTabSz="914400" rtl="0" eaLnBrk="1" fontAlgn="b" latinLnBrk="0" hangingPunct="1">
              <a:lnSpc>
                <a:spcPct val="100000"/>
              </a:lnSpc>
              <a:spcBef>
                <a:spcPts val="0"/>
              </a:spcBef>
              <a:spcAft>
                <a:spcPts val="0"/>
              </a:spcAft>
              <a:buClrTx/>
              <a:buSzTx/>
              <a:buFontTx/>
              <a:buNone/>
              <a:tabLst/>
              <a:defRPr/>
            </a:pPr>
            <a:r>
              <a:rPr lang="bg-BG" kern="1200" dirty="0" smtClean="0">
                <a:solidFill>
                  <a:schemeClr val="tx1"/>
                </a:solidFill>
                <a:effectLst/>
                <a:latin typeface="Times New Roman" panose="02020603050405020304" pitchFamily="18" charset="0"/>
                <a:cs typeface="Times New Roman" panose="02020603050405020304" pitchFamily="18" charset="0"/>
              </a:rPr>
              <a:t>Предвид</a:t>
            </a:r>
            <a:r>
              <a:rPr lang="bg-BG" kern="1200" baseline="0" dirty="0" smtClean="0">
                <a:solidFill>
                  <a:schemeClr val="tx1"/>
                </a:solidFill>
                <a:effectLst/>
                <a:latin typeface="Times New Roman" panose="02020603050405020304" pitchFamily="18" charset="0"/>
                <a:cs typeface="Times New Roman" panose="02020603050405020304" pitchFamily="18" charset="0"/>
              </a:rPr>
              <a:t> тази прогноза, реалистично е да се покрият критериите за изпълнение на рамката по оста, </a:t>
            </a:r>
            <a:r>
              <a:rPr lang="bg-BG" sz="1100" kern="1200" dirty="0" smtClean="0">
                <a:solidFill>
                  <a:schemeClr val="tx1"/>
                </a:solidFill>
                <a:effectLst/>
                <a:latin typeface="+mn-lt"/>
                <a:ea typeface="+mn-ea"/>
                <a:cs typeface="+mn-cs"/>
              </a:rPr>
              <a:t>а именно три индикатора с изпълнение над 100% и един  - минимум 75%, което </a:t>
            </a:r>
            <a:r>
              <a:rPr lang="bg-BG" kern="1200" baseline="0" dirty="0" smtClean="0">
                <a:solidFill>
                  <a:schemeClr val="tx1"/>
                </a:solidFill>
                <a:effectLst/>
                <a:latin typeface="Times New Roman" panose="02020603050405020304" pitchFamily="18" charset="0"/>
                <a:cs typeface="Times New Roman" panose="02020603050405020304" pitchFamily="18" charset="0"/>
              </a:rPr>
              <a:t>ще доведе до успешно изпълнение на рамката за оста</a:t>
            </a:r>
            <a:r>
              <a:rPr lang="bg-BG" sz="1100" kern="1200" dirty="0" smtClean="0">
                <a:solidFill>
                  <a:schemeClr val="tx1"/>
                </a:solidFill>
                <a:effectLst/>
                <a:latin typeface="+mn-lt"/>
                <a:ea typeface="+mn-ea"/>
                <a:cs typeface="+mn-cs"/>
              </a:rPr>
              <a:t>. </a:t>
            </a:r>
          </a:p>
        </p:txBody>
      </p:sp>
    </p:spTree>
    <p:extLst>
      <p:ext uri="{BB962C8B-B14F-4D97-AF65-F5344CB8AC3E}">
        <p14:creationId xmlns:p14="http://schemas.microsoft.com/office/powerpoint/2010/main" val="2675526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endParaRPr lang="bg-BG" sz="1100" b="0" baseline="0"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13</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75079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indent="449580" algn="just">
              <a:lnSpc>
                <a:spcPct val="115000"/>
              </a:lnSpc>
              <a:spcAft>
                <a:spcPts val="1000"/>
              </a:spcAft>
            </a:pPr>
            <a:r>
              <a:rPr lang="bg-BG" sz="1100" dirty="0" smtClean="0">
                <a:solidFill>
                  <a:prstClr val="black"/>
                </a:solidFill>
                <a:latin typeface="Times New Roman" panose="02020603050405020304" pitchFamily="18" charset="0"/>
                <a:cs typeface="Times New Roman" panose="02020603050405020304" pitchFamily="18" charset="0"/>
              </a:rPr>
              <a:t>Н</a:t>
            </a:r>
            <a:r>
              <a:rPr lang="ru-RU" sz="1100" dirty="0" smtClean="0">
                <a:solidFill>
                  <a:prstClr val="black"/>
                </a:solidFill>
                <a:latin typeface="Times New Roman" panose="02020603050405020304" pitchFamily="18" charset="0"/>
                <a:cs typeface="Times New Roman" panose="02020603050405020304" pitchFamily="18" charset="0"/>
              </a:rPr>
              <a:t>а 14.02.2018 г. УО на ОПДУ е изпратил на </a:t>
            </a:r>
            <a:r>
              <a:rPr lang="ru-RU" sz="1100" b="1" dirty="0" smtClean="0">
                <a:solidFill>
                  <a:srgbClr val="FF0000"/>
                </a:solidFill>
                <a:latin typeface="Times New Roman" panose="02020603050405020304" pitchFamily="18" charset="0"/>
                <a:cs typeface="Times New Roman" panose="02020603050405020304" pitchFamily="18" charset="0"/>
              </a:rPr>
              <a:t>EK</a:t>
            </a:r>
            <a:r>
              <a:rPr lang="ru-RU" sz="1100" dirty="0" smtClean="0">
                <a:solidFill>
                  <a:prstClr val="black"/>
                </a:solidFill>
                <a:latin typeface="Times New Roman" panose="02020603050405020304" pitchFamily="18" charset="0"/>
                <a:cs typeface="Times New Roman" panose="02020603050405020304" pitchFamily="18" charset="0"/>
              </a:rPr>
              <a:t> чрез системата </a:t>
            </a:r>
            <a:r>
              <a:rPr lang="ru-RU" sz="1100" b="1" dirty="0" smtClean="0">
                <a:solidFill>
                  <a:srgbClr val="FF0000"/>
                </a:solidFill>
                <a:latin typeface="Times New Roman" panose="02020603050405020304" pitchFamily="18" charset="0"/>
                <a:cs typeface="Times New Roman" panose="02020603050405020304" pitchFamily="18" charset="0"/>
              </a:rPr>
              <a:t>SFC</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prstClr val="black"/>
                </a:solidFill>
                <a:latin typeface="Times New Roman" panose="02020603050405020304" pitchFamily="18" charset="0"/>
                <a:cs typeface="Times New Roman" panose="02020603050405020304" pitchFamily="18" charset="0"/>
              </a:rPr>
              <a:t>декларацията за управление и годишното обобщение на одитните доклади</a:t>
            </a:r>
          </a:p>
          <a:p>
            <a:pPr algn="just"/>
            <a:endParaRPr lang="bg-B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8348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indent="449580" algn="just">
              <a:lnSpc>
                <a:spcPct val="115000"/>
              </a:lnSpc>
              <a:spcBef>
                <a:spcPts val="0"/>
              </a:spcBef>
              <a:spcAft>
                <a:spcPts val="0"/>
              </a:spcAft>
            </a:pPr>
            <a:r>
              <a:rPr lang="en-US" dirty="0" smtClean="0">
                <a:latin typeface="Times New Roman" panose="02020603050405020304" pitchFamily="18" charset="0"/>
                <a:cs typeface="Times New Roman" panose="02020603050405020304" pitchFamily="18" charset="0"/>
              </a:rPr>
              <a:t>I. </a:t>
            </a:r>
            <a:r>
              <a:rPr lang="bg-BG" dirty="0" smtClean="0">
                <a:latin typeface="Times New Roman" panose="02020603050405020304" pitchFamily="18" charset="0"/>
                <a:cs typeface="Times New Roman" panose="02020603050405020304" pitchFamily="18" charset="0"/>
              </a:rPr>
              <a:t>Трети системен одит</a:t>
            </a:r>
          </a:p>
          <a:p>
            <a:pPr indent="449580" algn="just">
              <a:lnSpc>
                <a:spcPct val="115000"/>
              </a:lnSpc>
              <a:spcBef>
                <a:spcPts val="0"/>
              </a:spcBef>
              <a:spcAft>
                <a:spcPts val="0"/>
              </a:spcAft>
            </a:pPr>
            <a:r>
              <a:rPr lang="bg-BG" dirty="0" smtClean="0">
                <a:latin typeface="Times New Roman" panose="02020603050405020304" pitchFamily="18" charset="0"/>
                <a:cs typeface="Times New Roman" panose="02020603050405020304" pitchFamily="18" charset="0"/>
              </a:rPr>
              <a:t>Оценка 2 „Функционира. Необходимо е известно подобрение” за:</a:t>
            </a:r>
          </a:p>
          <a:p>
            <a:pPr marL="863600" lvl="1" indent="-342900">
              <a:lnSpc>
                <a:spcPct val="115000"/>
              </a:lnSpc>
              <a:spcBef>
                <a:spcPts val="0"/>
              </a:spcBef>
              <a:spcAft>
                <a:spcPts val="0"/>
              </a:spcAft>
              <a:buFont typeface="Arial" panose="020B0604020202020204" pitchFamily="34" charset="0"/>
              <a:buChar char="•"/>
            </a:pPr>
            <a:r>
              <a:rPr lang="ru-RU" dirty="0" smtClean="0">
                <a:latin typeface="Times New Roman" panose="02020603050405020304" pitchFamily="18" charset="0"/>
                <a:cs typeface="Times New Roman" panose="02020603050405020304" pitchFamily="18" charset="0"/>
              </a:rPr>
              <a:t>Ключово изискване 2: „Подходящ избор на операциите“ </a:t>
            </a:r>
          </a:p>
          <a:p>
            <a:pPr marL="863600" lvl="1" indent="-342900">
              <a:lnSpc>
                <a:spcPct val="115000"/>
              </a:lnSpc>
              <a:spcBef>
                <a:spcPts val="0"/>
              </a:spcBef>
              <a:spcAft>
                <a:spcPts val="0"/>
              </a:spcAft>
              <a:buFont typeface="Arial" panose="020B0604020202020204" pitchFamily="34" charset="0"/>
              <a:buChar char="•"/>
            </a:pPr>
            <a:r>
              <a:rPr lang="ru-RU" dirty="0" smtClean="0">
                <a:latin typeface="Times New Roman" panose="02020603050405020304" pitchFamily="18" charset="0"/>
                <a:cs typeface="Times New Roman" panose="02020603050405020304" pitchFamily="18" charset="0"/>
              </a:rPr>
              <a:t>Ключово изискване 3: „Предоставяне на адекватна информация на кандидатите“ </a:t>
            </a:r>
          </a:p>
          <a:p>
            <a:pPr marL="863600" lvl="1" indent="-342900">
              <a:lnSpc>
                <a:spcPct val="115000"/>
              </a:lnSpc>
              <a:spcBef>
                <a:spcPts val="0"/>
              </a:spcBef>
              <a:spcAft>
                <a:spcPts val="0"/>
              </a:spcAft>
              <a:buFont typeface="Arial" panose="020B0604020202020204" pitchFamily="34" charset="0"/>
              <a:buChar char="•"/>
            </a:pPr>
            <a:r>
              <a:rPr lang="ru-RU" dirty="0" smtClean="0">
                <a:latin typeface="Times New Roman" panose="02020603050405020304" pitchFamily="18" charset="0"/>
                <a:cs typeface="Times New Roman" panose="02020603050405020304" pitchFamily="18" charset="0"/>
              </a:rPr>
              <a:t>Ключово изискване 5: „Внедрена ефективна система, която осигурява, че всички документи за разходите и одитите се съхраняват за осигуряване на адекватна  одитна следа“ </a:t>
            </a:r>
          </a:p>
          <a:p>
            <a:pPr marL="520700" lvl="1">
              <a:lnSpc>
                <a:spcPct val="115000"/>
              </a:lnSpc>
              <a:spcBef>
                <a:spcPts val="0"/>
              </a:spcBef>
              <a:spcAft>
                <a:spcPts val="0"/>
              </a:spcAft>
            </a:pPr>
            <a:endParaRPr lang="ru-RU" dirty="0" smtClean="0">
              <a:latin typeface="Times New Roman" panose="02020603050405020304" pitchFamily="18" charset="0"/>
              <a:cs typeface="Times New Roman" panose="02020603050405020304" pitchFamily="18" charset="0"/>
            </a:endParaRPr>
          </a:p>
          <a:p>
            <a:pPr marL="520700" lvl="1">
              <a:lnSpc>
                <a:spcPct val="115000"/>
              </a:lnSpc>
              <a:spcBef>
                <a:spcPts val="0"/>
              </a:spcBef>
              <a:spcAft>
                <a:spcPts val="0"/>
              </a:spcAft>
            </a:pPr>
            <a:r>
              <a:rPr lang="ru-RU" dirty="0" smtClean="0">
                <a:latin typeface="Times New Roman" panose="02020603050405020304" pitchFamily="18" charset="0"/>
                <a:cs typeface="Times New Roman" panose="02020603050405020304" pitchFamily="18" charset="0"/>
              </a:rPr>
              <a:t>На 22.06.2018 г. в УО е получен окончателен доклад от ИА ОСЕС.</a:t>
            </a:r>
          </a:p>
          <a:p>
            <a:pPr lvl="1" indent="0">
              <a:spcBef>
                <a:spcPts val="0"/>
              </a:spcBef>
              <a:spcAft>
                <a:spcPts val="0"/>
              </a:spcAft>
            </a:pPr>
            <a:r>
              <a:rPr lang="bg-BG" dirty="0" smtClean="0">
                <a:latin typeface="Times New Roman" panose="02020603050405020304" pitchFamily="18" charset="0"/>
                <a:cs typeface="Times New Roman" panose="02020603050405020304" pitchFamily="18" charset="0"/>
              </a:rPr>
              <a:t>Формулирани са 3 препоръки със средно ниво на значимост</a:t>
            </a:r>
            <a:r>
              <a:rPr lang="en-US" dirty="0" smtClean="0">
                <a:latin typeface="Times New Roman" panose="02020603050405020304" pitchFamily="18" charset="0"/>
                <a:cs typeface="Times New Roman" panose="02020603050405020304" pitchFamily="18" charset="0"/>
              </a:rPr>
              <a:t>, </a:t>
            </a:r>
            <a:r>
              <a:rPr lang="bg-BG" dirty="0" smtClean="0">
                <a:latin typeface="Times New Roman" panose="02020603050405020304" pitchFamily="18" charset="0"/>
                <a:cs typeface="Times New Roman" panose="02020603050405020304" pitchFamily="18" charset="0"/>
              </a:rPr>
              <a:t>които</a:t>
            </a:r>
            <a:r>
              <a:rPr lang="bg-BG" baseline="0" dirty="0" smtClean="0">
                <a:latin typeface="Times New Roman" panose="02020603050405020304" pitchFamily="18" charset="0"/>
                <a:cs typeface="Times New Roman" panose="02020603050405020304" pitchFamily="18" charset="0"/>
              </a:rPr>
              <a:t> са в процес на изпълнение.</a:t>
            </a:r>
            <a:endParaRPr lang="bg-BG" dirty="0" smtClean="0">
              <a:latin typeface="Times New Roman" panose="02020603050405020304" pitchFamily="18" charset="0"/>
              <a:cs typeface="Times New Roman" panose="02020603050405020304" pitchFamily="18" charset="0"/>
            </a:endParaRPr>
          </a:p>
          <a:p>
            <a:pPr lvl="1" indent="0">
              <a:spcBef>
                <a:spcPts val="0"/>
              </a:spcBef>
              <a:spcAft>
                <a:spcPts val="0"/>
              </a:spcAft>
            </a:pPr>
            <a:endParaRPr lang="ru-RU" i="1" dirty="0" smtClean="0">
              <a:latin typeface="Times New Roman" panose="02020603050405020304" pitchFamily="18" charset="0"/>
              <a:cs typeface="Times New Roman" panose="02020603050405020304" pitchFamily="18" charset="0"/>
            </a:endParaRPr>
          </a:p>
          <a:p>
            <a:r>
              <a:rPr lang="bg-BG" dirty="0" smtClean="0">
                <a:latin typeface="Times New Roman" panose="02020603050405020304" pitchFamily="18" charset="0"/>
                <a:cs typeface="Times New Roman" panose="02020603050405020304" pitchFamily="18" charset="0"/>
              </a:rPr>
              <a:t>   </a:t>
            </a:r>
          </a:p>
          <a:p>
            <a:r>
              <a:rPr lang="en-US" dirty="0" smtClean="0">
                <a:latin typeface="Times New Roman" panose="02020603050405020304" pitchFamily="18" charset="0"/>
                <a:cs typeface="Times New Roman" panose="02020603050405020304" pitchFamily="18" charset="0"/>
              </a:rPr>
              <a:t>II. </a:t>
            </a:r>
            <a:r>
              <a:rPr lang="bg-BG" dirty="0" smtClean="0">
                <a:latin typeface="Times New Roman" panose="02020603050405020304" pitchFamily="18" charset="0"/>
                <a:cs typeface="Times New Roman" panose="02020603050405020304" pitchFamily="18" charset="0"/>
              </a:rPr>
              <a:t>Одит на операциите</a:t>
            </a:r>
          </a:p>
          <a:p>
            <a:pPr marL="0" marR="0" lvl="0" indent="0" algn="l" defTabSz="914400" rtl="0" eaLnBrk="1" fontAlgn="auto" latinLnBrk="0" hangingPunct="1">
              <a:lnSpc>
                <a:spcPct val="100000"/>
              </a:lnSpc>
              <a:spcBef>
                <a:spcPts val="0"/>
              </a:spcBef>
              <a:spcAft>
                <a:spcPts val="0"/>
              </a:spcAft>
              <a:buClrTx/>
              <a:buSzTx/>
              <a:buFontTx/>
              <a:buNone/>
              <a:tabLst/>
              <a:defRPr/>
            </a:pPr>
            <a:r>
              <a:rPr lang="bg-BG" dirty="0" smtClean="0">
                <a:latin typeface="Times New Roman" panose="02020603050405020304" pitchFamily="18" charset="0"/>
                <a:cs typeface="Times New Roman" panose="02020603050405020304" pitchFamily="18" charset="0"/>
              </a:rPr>
              <a:t>На 10.04.2018 г. започнал одит на операциите, който обхваща счетоводната година от  1.07.2017 г. до 30.06.2018 г.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kern="1200" dirty="0" smtClean="0">
                <a:solidFill>
                  <a:schemeClr val="tx1"/>
                </a:solidFill>
                <a:effectLst/>
                <a:latin typeface="+mn-lt"/>
                <a:ea typeface="+mn-ea"/>
                <a:cs typeface="+mn-cs"/>
              </a:rPr>
              <a:t>На 18.10.2018 г. са получени предварителните доклади, като на 31.10.2018 е върнат отговор на ИА ОСЕС.</a:t>
            </a:r>
          </a:p>
          <a:p>
            <a:endParaRPr lang="bg-BG" dirty="0" smtClean="0">
              <a:latin typeface="Times New Roman" panose="02020603050405020304" pitchFamily="18" charset="0"/>
              <a:cs typeface="Times New Roman" panose="02020603050405020304" pitchFamily="18" charset="0"/>
            </a:endParaRPr>
          </a:p>
          <a:p>
            <a:r>
              <a:rPr lang="bg-BG" dirty="0" smtClean="0">
                <a:latin typeface="Times New Roman" panose="02020603050405020304" pitchFamily="18" charset="0"/>
                <a:cs typeface="Times New Roman" panose="02020603050405020304" pitchFamily="18" charset="0"/>
              </a:rPr>
              <a:t>Резултатите от одита ще бъдат взети под внимание от Одитния орган при формирането на Годишното становище по програмата.</a:t>
            </a:r>
          </a:p>
          <a:p>
            <a:pPr algn="just"/>
            <a:endParaRPr lang="bg-BG" sz="1100" b="1" kern="1200" dirty="0">
              <a:effectLst/>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61664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lvl="0" algn="just"/>
            <a:r>
              <a:rPr lang="en-US" b="1" dirty="0" smtClean="0">
                <a:solidFill>
                  <a:prstClr val="black"/>
                </a:solidFill>
                <a:latin typeface="Times New Roman" panose="02020603050405020304" pitchFamily="18" charset="0"/>
                <a:cs typeface="Times New Roman" panose="02020603050405020304" pitchFamily="18" charset="0"/>
              </a:rPr>
              <a:t>III. </a:t>
            </a:r>
            <a:r>
              <a:rPr lang="bg-BG" b="1" dirty="0" smtClean="0">
                <a:solidFill>
                  <a:prstClr val="black"/>
                </a:solidFill>
                <a:latin typeface="Times New Roman" panose="02020603050405020304" pitchFamily="18" charset="0"/>
                <a:cs typeface="Times New Roman" panose="02020603050405020304" pitchFamily="18" charset="0"/>
              </a:rPr>
              <a:t>Одитният орган </a:t>
            </a:r>
            <a:r>
              <a:rPr lang="bg-BG" dirty="0" smtClean="0">
                <a:solidFill>
                  <a:prstClr val="black"/>
                </a:solidFill>
                <a:latin typeface="Times New Roman" panose="02020603050405020304" pitchFamily="18" charset="0"/>
                <a:cs typeface="Times New Roman" panose="02020603050405020304" pitchFamily="18" charset="0"/>
              </a:rPr>
              <a:t>е извършил </a:t>
            </a:r>
            <a:r>
              <a:rPr lang="bg-BG" b="1" dirty="0" err="1" smtClean="0">
                <a:solidFill>
                  <a:prstClr val="black"/>
                </a:solidFill>
                <a:latin typeface="Times New Roman" panose="02020603050405020304" pitchFamily="18" charset="0"/>
                <a:cs typeface="Times New Roman" panose="02020603050405020304" pitchFamily="18" charset="0"/>
              </a:rPr>
              <a:t>вт</a:t>
            </a:r>
            <a:r>
              <a:rPr lang="ru-RU" b="1" dirty="0" smtClean="0">
                <a:solidFill>
                  <a:prstClr val="black"/>
                </a:solidFill>
                <a:latin typeface="Times New Roman" panose="02020603050405020304" pitchFamily="18" charset="0"/>
                <a:cs typeface="Times New Roman" panose="02020603050405020304" pitchFamily="18" charset="0"/>
              </a:rPr>
              <a:t>ори системен одит на Сертифициращия орган, </a:t>
            </a:r>
            <a:r>
              <a:rPr lang="ru-RU" dirty="0" smtClean="0">
                <a:solidFill>
                  <a:prstClr val="black"/>
                </a:solidFill>
                <a:latin typeface="Times New Roman" panose="02020603050405020304" pitchFamily="18" charset="0"/>
                <a:cs typeface="Times New Roman" panose="02020603050405020304" pitchFamily="18" charset="0"/>
              </a:rPr>
              <a:t>окончателният доклад е</a:t>
            </a:r>
            <a:r>
              <a:rPr lang="ru-RU" b="1" dirty="0" smtClean="0">
                <a:solidFill>
                  <a:prstClr val="black"/>
                </a:solidFill>
                <a:latin typeface="Times New Roman" panose="02020603050405020304" pitchFamily="18" charset="0"/>
                <a:cs typeface="Times New Roman" panose="02020603050405020304" pitchFamily="18" charset="0"/>
              </a:rPr>
              <a:t> </a:t>
            </a:r>
            <a:r>
              <a:rPr lang="ru-RU" dirty="0" smtClean="0">
                <a:solidFill>
                  <a:prstClr val="black"/>
                </a:solidFill>
                <a:latin typeface="Times New Roman" panose="02020603050405020304" pitchFamily="18" charset="0"/>
                <a:cs typeface="Times New Roman" panose="02020603050405020304" pitchFamily="18" charset="0"/>
              </a:rPr>
              <a:t>получен на 06.02.2018 г.</a:t>
            </a:r>
          </a:p>
          <a:p>
            <a:pPr lvl="0" algn="just"/>
            <a:endParaRPr lang="ru-RU" b="1" dirty="0" smtClean="0">
              <a:solidFill>
                <a:srgbClr val="C00000"/>
              </a:solidFill>
              <a:latin typeface="Times New Roman" panose="02020603050405020304" pitchFamily="18" charset="0"/>
              <a:cs typeface="Times New Roman" panose="02020603050405020304" pitchFamily="18" charset="0"/>
            </a:endParaRPr>
          </a:p>
          <a:p>
            <a:pPr lvl="0" algn="just"/>
            <a:r>
              <a:rPr lang="ru-RU" b="1" dirty="0" smtClean="0">
                <a:solidFill>
                  <a:srgbClr val="C00000"/>
                </a:solidFill>
                <a:latin typeface="Times New Roman" panose="02020603050405020304" pitchFamily="18" charset="0"/>
                <a:cs typeface="Times New Roman" panose="02020603050405020304" pitchFamily="18" charset="0"/>
              </a:rPr>
              <a:t>Оценка 2 „Функционира. Необходимо е известно подобрение” за:</a:t>
            </a:r>
          </a:p>
          <a:p>
            <a:pPr marL="863600" lvl="1" indent="-342900">
              <a:lnSpc>
                <a:spcPct val="115000"/>
              </a:lnSpc>
              <a:spcBef>
                <a:spcPts val="0"/>
              </a:spcBef>
              <a:spcAft>
                <a:spcPts val="0"/>
              </a:spcAft>
              <a:buFont typeface="Arial" panose="020B0604020202020204" pitchFamily="34" charset="0"/>
              <a:buChar char="•"/>
            </a:pPr>
            <a:r>
              <a:rPr lang="ru-RU" b="1" dirty="0" smtClean="0">
                <a:solidFill>
                  <a:prstClr val="black"/>
                </a:solidFill>
                <a:latin typeface="Times New Roman" panose="02020603050405020304" pitchFamily="18" charset="0"/>
                <a:cs typeface="Times New Roman" panose="02020603050405020304" pitchFamily="18" charset="0"/>
              </a:rPr>
              <a:t>Ключово изискване 10: „Подходящи процедури за изготвяне и подаване на заявления за плащане“</a:t>
            </a:r>
          </a:p>
          <a:p>
            <a:pPr marL="863600" lvl="1" indent="-342900">
              <a:lnSpc>
                <a:spcPct val="115000"/>
              </a:lnSpc>
              <a:spcBef>
                <a:spcPts val="0"/>
              </a:spcBef>
              <a:spcAft>
                <a:spcPts val="0"/>
              </a:spcAft>
              <a:buFont typeface="Arial" panose="020B0604020202020204" pitchFamily="34" charset="0"/>
              <a:buChar char="•"/>
            </a:pPr>
            <a:r>
              <a:rPr lang="ru-RU" b="1" dirty="0" smtClean="0">
                <a:solidFill>
                  <a:prstClr val="black"/>
                </a:solidFill>
                <a:latin typeface="Times New Roman" panose="02020603050405020304" pitchFamily="18" charset="0"/>
                <a:cs typeface="Times New Roman" panose="02020603050405020304" pitchFamily="18" charset="0"/>
              </a:rPr>
              <a:t>Ключово изискване 12: „Подходяща и пълна отчетност за подлежащите за възстановяване суми, възстановените суми и отменените суми“</a:t>
            </a:r>
          </a:p>
          <a:p>
            <a:pPr marL="863600" lvl="1" indent="-342900">
              <a:lnSpc>
                <a:spcPct val="115000"/>
              </a:lnSpc>
              <a:spcBef>
                <a:spcPts val="0"/>
              </a:spcBef>
              <a:spcAft>
                <a:spcPts val="0"/>
              </a:spcAft>
              <a:buFont typeface="Arial" panose="020B0604020202020204" pitchFamily="34" charset="0"/>
              <a:buChar char="•"/>
            </a:pPr>
            <a:r>
              <a:rPr lang="ru-RU" b="1" dirty="0" smtClean="0">
                <a:solidFill>
                  <a:prstClr val="black"/>
                </a:solidFill>
                <a:latin typeface="Times New Roman" panose="02020603050405020304" pitchFamily="18" charset="0"/>
                <a:cs typeface="Times New Roman" panose="02020603050405020304" pitchFamily="18" charset="0"/>
              </a:rPr>
              <a:t>Ключово изискване 13: „Подходящи процедури за изготвяне на отчетите и сертифициране на тяхната пълнота, точност и достоверност“</a:t>
            </a:r>
          </a:p>
          <a:p>
            <a:pPr lvl="0" algn="just"/>
            <a:endParaRPr lang="ru-RU" dirty="0" smtClean="0">
              <a:solidFill>
                <a:prstClr val="black"/>
              </a:solidFill>
              <a:latin typeface="Times New Roman" panose="02020603050405020304" pitchFamily="18" charset="0"/>
              <a:cs typeface="Times New Roman" panose="02020603050405020304" pitchFamily="18" charset="0"/>
            </a:endParaRPr>
          </a:p>
          <a:p>
            <a:pPr lvl="0" algn="just"/>
            <a:r>
              <a:rPr lang="ru-RU" dirty="0" smtClean="0">
                <a:solidFill>
                  <a:prstClr val="black"/>
                </a:solidFill>
                <a:latin typeface="Times New Roman" panose="02020603050405020304" pitchFamily="18" charset="0"/>
                <a:cs typeface="Times New Roman" panose="02020603050405020304" pitchFamily="18" charset="0"/>
              </a:rPr>
              <a:t>Формулирани са 3 препоръки с високо ниво на значимост и 5 препоръки със средно ниво на значимост. </a:t>
            </a:r>
          </a:p>
          <a:p>
            <a:pPr lvl="0" algn="just"/>
            <a:r>
              <a:rPr lang="ru-RU" dirty="0" smtClean="0">
                <a:solidFill>
                  <a:prstClr val="black"/>
                </a:solidFill>
                <a:latin typeface="Times New Roman" panose="02020603050405020304" pitchFamily="18" charset="0"/>
                <a:cs typeface="Times New Roman" panose="02020603050405020304" pitchFamily="18" charset="0"/>
              </a:rPr>
              <a:t>Препоръките с високо ниво на значимост са затворени, а тези със средно ниво на значимост са в процес на изпълнение от Сертифициращия орган.</a:t>
            </a:r>
          </a:p>
          <a:p>
            <a:pPr lvl="0" algn="just"/>
            <a:endParaRPr lang="bg-BG" dirty="0" smtClean="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6770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algn="just"/>
            <a:r>
              <a:rPr lang="en-US" dirty="0" smtClean="0">
                <a:solidFill>
                  <a:prstClr val="black"/>
                </a:solidFill>
                <a:latin typeface="Times New Roman" panose="02020603050405020304" pitchFamily="18" charset="0"/>
                <a:cs typeface="Times New Roman" panose="02020603050405020304" pitchFamily="18" charset="0"/>
              </a:rPr>
              <a:t>IV. </a:t>
            </a:r>
            <a:r>
              <a:rPr lang="bg-BG" dirty="0" smtClean="0">
                <a:solidFill>
                  <a:prstClr val="black"/>
                </a:solidFill>
                <a:latin typeface="Times New Roman" panose="02020603050405020304" pitchFamily="18" charset="0"/>
                <a:cs typeface="Times New Roman" panose="02020603050405020304" pitchFamily="18" charset="0"/>
              </a:rPr>
              <a:t>Одитният орган е извършил </a:t>
            </a:r>
            <a:r>
              <a:rPr lang="ru-RU" dirty="0" smtClean="0">
                <a:solidFill>
                  <a:prstClr val="black"/>
                </a:solidFill>
                <a:latin typeface="Times New Roman" panose="02020603050405020304" pitchFamily="18" charset="0"/>
                <a:cs typeface="Times New Roman" panose="02020603050405020304" pitchFamily="18" charset="0"/>
              </a:rPr>
              <a:t>втори системен одит за увереност относно ефективното функциониране на информационните системи, използвани за управление, наблюдение и счетоводство на оперативните програми за програмен период 2014-2020, окончателен доклад е получен на 07.02.2018 г.</a:t>
            </a:r>
          </a:p>
          <a:p>
            <a:pPr algn="just"/>
            <a:endParaRPr lang="ru-RU" dirty="0" smtClean="0">
              <a:solidFill>
                <a:srgbClr val="C00000"/>
              </a:solidFill>
              <a:latin typeface="Times New Roman" panose="02020603050405020304" pitchFamily="18" charset="0"/>
              <a:cs typeface="Times New Roman" panose="02020603050405020304" pitchFamily="18" charset="0"/>
            </a:endParaRPr>
          </a:p>
          <a:p>
            <a:pPr algn="just"/>
            <a:r>
              <a:rPr lang="ru-RU" dirty="0" smtClean="0">
                <a:solidFill>
                  <a:srgbClr val="C00000"/>
                </a:solidFill>
                <a:latin typeface="Times New Roman" panose="02020603050405020304" pitchFamily="18" charset="0"/>
                <a:cs typeface="Times New Roman" panose="02020603050405020304" pitchFamily="18" charset="0"/>
              </a:rPr>
              <a:t>Оценка 2 „Функционира. Необходимо е известно подобрение” за:</a:t>
            </a:r>
          </a:p>
          <a:p>
            <a:pPr algn="just"/>
            <a:r>
              <a:rPr lang="ru-RU" dirty="0" smtClean="0">
                <a:solidFill>
                  <a:prstClr val="black"/>
                </a:solidFill>
                <a:latin typeface="Times New Roman" panose="02020603050405020304" pitchFamily="18" charset="0"/>
                <a:cs typeface="Times New Roman" panose="02020603050405020304" pitchFamily="18" charset="0"/>
              </a:rPr>
              <a:t>Ключово изискване 6: „Надеждна система за събиране и съхранение на данни за целите на мониторинга, оценяването, финансовото управление, проверките и одитите, включваща връзка с електронна система за обмен на данни с бенефициентите“</a:t>
            </a:r>
          </a:p>
          <a:p>
            <a:pPr algn="just"/>
            <a:r>
              <a:rPr lang="ru-RU" dirty="0" smtClean="0">
                <a:solidFill>
                  <a:prstClr val="black"/>
                </a:solidFill>
                <a:latin typeface="Times New Roman" panose="02020603050405020304" pitchFamily="18" charset="0"/>
                <a:cs typeface="Times New Roman" panose="02020603050405020304" pitchFamily="18" charset="0"/>
              </a:rPr>
              <a:t>Формулирани са 2 препоръки със средно ниво на значимост.</a:t>
            </a:r>
          </a:p>
          <a:p>
            <a:pPr algn="just"/>
            <a:r>
              <a:rPr lang="ru-RU" dirty="0" smtClean="0">
                <a:solidFill>
                  <a:prstClr val="black"/>
                </a:solidFill>
                <a:latin typeface="Times New Roman" panose="02020603050405020304" pitchFamily="18" charset="0"/>
                <a:cs typeface="Times New Roman" panose="02020603050405020304" pitchFamily="18" charset="0"/>
              </a:rPr>
              <a:t>Препоръката по отношение на ОПДУ е със средно ниво на значимост и е в процес на изпълнение.</a:t>
            </a:r>
            <a:endParaRPr lang="en-US" dirty="0" smtClean="0">
              <a:solidFill>
                <a:prstClr val="black"/>
              </a:solidFill>
              <a:latin typeface="Times New Roman" panose="02020603050405020304" pitchFamily="18" charset="0"/>
              <a:cs typeface="Times New Roman" panose="02020603050405020304" pitchFamily="18" charset="0"/>
            </a:endParaRPr>
          </a:p>
          <a:p>
            <a:pPr algn="just"/>
            <a:endParaRPr lang="en-US" dirty="0" smtClean="0">
              <a:solidFill>
                <a:prstClr val="black"/>
              </a:solidFill>
              <a:latin typeface="Times New Roman" panose="02020603050405020304" pitchFamily="18" charset="0"/>
              <a:cs typeface="Times New Roman" panose="02020603050405020304" pitchFamily="18" charset="0"/>
            </a:endParaRPr>
          </a:p>
          <a:p>
            <a:pPr marL="0" indent="0" algn="just">
              <a:buNone/>
            </a:pPr>
            <a:r>
              <a:rPr lang="en-US" dirty="0" smtClean="0">
                <a:solidFill>
                  <a:prstClr val="black"/>
                </a:solidFill>
                <a:latin typeface="Times New Roman" panose="02020603050405020304" pitchFamily="18" charset="0"/>
                <a:cs typeface="Times New Roman" panose="02020603050405020304" pitchFamily="18" charset="0"/>
              </a:rPr>
              <a:t>V. </a:t>
            </a:r>
            <a:r>
              <a:rPr lang="bg-BG" dirty="0" smtClean="0">
                <a:solidFill>
                  <a:prstClr val="black"/>
                </a:solidFill>
                <a:latin typeface="Times New Roman" panose="02020603050405020304" pitchFamily="18" charset="0"/>
                <a:cs typeface="Times New Roman" panose="02020603050405020304" pitchFamily="18" charset="0"/>
              </a:rPr>
              <a:t>Сертифициращият орган е извършил </a:t>
            </a:r>
            <a:r>
              <a:rPr lang="en-US" dirty="0" smtClean="0">
                <a:solidFill>
                  <a:prstClr val="black"/>
                </a:solidFill>
                <a:latin typeface="Times New Roman" panose="02020603050405020304" pitchFamily="18" charset="0"/>
                <a:cs typeface="Times New Roman" panose="02020603050405020304" pitchFamily="18" charset="0"/>
              </a:rPr>
              <a:t>5</a:t>
            </a:r>
            <a:r>
              <a:rPr lang="bg-BG" dirty="0" smtClean="0">
                <a:solidFill>
                  <a:prstClr val="black"/>
                </a:solidFill>
                <a:latin typeface="Times New Roman" panose="02020603050405020304" pitchFamily="18" charset="0"/>
                <a:cs typeface="Times New Roman" panose="02020603050405020304" pitchFamily="18" charset="0"/>
              </a:rPr>
              <a:t> документални проверки на декларирани от УО на ОПДУ</a:t>
            </a:r>
            <a:r>
              <a:rPr lang="en-US" dirty="0" smtClean="0">
                <a:solidFill>
                  <a:prstClr val="black"/>
                </a:solidFill>
                <a:latin typeface="Times New Roman" panose="02020603050405020304" pitchFamily="18" charset="0"/>
                <a:cs typeface="Times New Roman" panose="02020603050405020304" pitchFamily="18" charset="0"/>
              </a:rPr>
              <a:t/>
            </a:r>
            <a:br>
              <a:rPr lang="en-US" dirty="0" smtClean="0">
                <a:solidFill>
                  <a:prstClr val="black"/>
                </a:solidFill>
                <a:latin typeface="Times New Roman" panose="02020603050405020304" pitchFamily="18" charset="0"/>
                <a:cs typeface="Times New Roman" panose="02020603050405020304" pitchFamily="18" charset="0"/>
              </a:rPr>
            </a:br>
            <a:r>
              <a:rPr lang="bg-BG" dirty="0" smtClean="0">
                <a:solidFill>
                  <a:prstClr val="black"/>
                </a:solidFill>
                <a:latin typeface="Times New Roman" panose="02020603050405020304" pitchFamily="18" charset="0"/>
                <a:cs typeface="Times New Roman" panose="02020603050405020304" pitchFamily="18" charset="0"/>
              </a:rPr>
              <a:t>разходи, включени в </a:t>
            </a:r>
            <a:r>
              <a:rPr lang="en-US" dirty="0" smtClean="0">
                <a:solidFill>
                  <a:prstClr val="black"/>
                </a:solidFill>
                <a:latin typeface="Times New Roman" panose="02020603050405020304" pitchFamily="18" charset="0"/>
                <a:cs typeface="Times New Roman" panose="02020603050405020304" pitchFamily="18" charset="0"/>
              </a:rPr>
              <a:t>5-</a:t>
            </a:r>
            <a:r>
              <a:rPr lang="bg-BG" dirty="0" smtClean="0">
                <a:solidFill>
                  <a:prstClr val="black"/>
                </a:solidFill>
                <a:latin typeface="Times New Roman" panose="02020603050405020304" pitchFamily="18" charset="0"/>
                <a:cs typeface="Times New Roman" panose="02020603050405020304" pitchFamily="18" charset="0"/>
              </a:rPr>
              <a:t>те</a:t>
            </a:r>
            <a:r>
              <a:rPr lang="bg-BG" baseline="0" dirty="0" smtClean="0">
                <a:solidFill>
                  <a:prstClr val="black"/>
                </a:solidFill>
                <a:latin typeface="Times New Roman" panose="02020603050405020304" pitchFamily="18" charset="0"/>
                <a:cs typeface="Times New Roman" panose="02020603050405020304" pitchFamily="18" charset="0"/>
              </a:rPr>
              <a:t> </a:t>
            </a:r>
            <a:r>
              <a:rPr lang="bg-BG" dirty="0" smtClean="0">
                <a:solidFill>
                  <a:prstClr val="black"/>
                </a:solidFill>
                <a:latin typeface="Times New Roman" panose="02020603050405020304" pitchFamily="18" charset="0"/>
                <a:cs typeface="Times New Roman" panose="02020603050405020304" pitchFamily="18" charset="0"/>
              </a:rPr>
              <a:t>междинни доклади по сертификация от началото на 2018 г.</a:t>
            </a:r>
          </a:p>
          <a:p>
            <a:pPr marL="0" indent="0" algn="just">
              <a:buNone/>
            </a:pPr>
            <a:r>
              <a:rPr lang="bg-BG" dirty="0" smtClean="0">
                <a:solidFill>
                  <a:prstClr val="black"/>
                </a:solidFill>
                <a:latin typeface="Times New Roman" panose="02020603050405020304" pitchFamily="18" charset="0"/>
                <a:cs typeface="Times New Roman" panose="02020603050405020304" pitchFamily="18" charset="0"/>
              </a:rPr>
              <a:t>Има издадени само 2 доклада от СО, като след промяна на наръчника на СО, проверките преди</a:t>
            </a:r>
            <a:r>
              <a:rPr lang="bg-BG" baseline="0" dirty="0" smtClean="0">
                <a:solidFill>
                  <a:prstClr val="black"/>
                </a:solidFill>
                <a:latin typeface="Times New Roman" panose="02020603050405020304" pitchFamily="18" charset="0"/>
                <a:cs typeface="Times New Roman" panose="02020603050405020304" pitchFamily="18" charset="0"/>
              </a:rPr>
              <a:t> сертифициране на разходите се извършват в ИСУН.</a:t>
            </a:r>
          </a:p>
          <a:p>
            <a:pPr marL="0" indent="0" algn="just">
              <a:buNone/>
            </a:pPr>
            <a:r>
              <a:rPr lang="bg-BG" baseline="0" dirty="0" smtClean="0">
                <a:solidFill>
                  <a:prstClr val="black"/>
                </a:solidFill>
                <a:latin typeface="Times New Roman" panose="02020603050405020304" pitchFamily="18" charset="0"/>
                <a:cs typeface="Times New Roman" panose="02020603050405020304" pitchFamily="18" charset="0"/>
              </a:rPr>
              <a:t>Извършена проверка на място при бенефициент – ОИЦ Варна. 1 констатация, без финансово изражение.</a:t>
            </a:r>
          </a:p>
          <a:p>
            <a:pPr marL="0" indent="0" algn="just">
              <a:buNone/>
            </a:pPr>
            <a:r>
              <a:rPr lang="bg-BG" baseline="0" smtClean="0">
                <a:solidFill>
                  <a:prstClr val="black"/>
                </a:solidFill>
                <a:latin typeface="Times New Roman" panose="02020603050405020304" pitchFamily="18" charset="0"/>
                <a:cs typeface="Times New Roman" panose="02020603050405020304" pitchFamily="18" charset="0"/>
              </a:rPr>
              <a:t>Извършена </a:t>
            </a:r>
            <a:r>
              <a:rPr lang="bg-BG" baseline="0" dirty="0" smtClean="0">
                <a:solidFill>
                  <a:prstClr val="black"/>
                </a:solidFill>
                <a:latin typeface="Times New Roman" panose="02020603050405020304" pitchFamily="18" charset="0"/>
                <a:cs typeface="Times New Roman" panose="02020603050405020304" pitchFamily="18" charset="0"/>
              </a:rPr>
              <a:t>проверка и на Книга на длъжниците в УО.</a:t>
            </a:r>
            <a:endParaRPr lang="bg-BG" dirty="0" smtClean="0">
              <a:solidFill>
                <a:prstClr val="black"/>
              </a:solidFill>
              <a:latin typeface="Times New Roman" panose="02020603050405020304" pitchFamily="18" charset="0"/>
              <a:cs typeface="Times New Roman" panose="02020603050405020304" pitchFamily="18" charset="0"/>
            </a:endParaRPr>
          </a:p>
          <a:p>
            <a:pPr algn="just"/>
            <a:endParaRPr lang="bg-BG" dirty="0" smtClean="0">
              <a:solidFill>
                <a:prstClr val="black"/>
              </a:solidFill>
              <a:latin typeface="Times New Roman" panose="02020603050405020304" pitchFamily="18" charset="0"/>
              <a:cs typeface="Times New Roman" panose="02020603050405020304" pitchFamily="18" charset="0"/>
            </a:endParaRPr>
          </a:p>
          <a:p>
            <a:pPr algn="just"/>
            <a:endParaRPr lang="bg-B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7963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18</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037990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b="1" dirty="0" smtClean="0">
                <a:latin typeface="Times New Roman" panose="02020603050405020304" pitchFamily="18" charset="0"/>
                <a:cs typeface="Times New Roman" panose="02020603050405020304" pitchFamily="18" charset="0"/>
              </a:rPr>
              <a:t>7 процедури по </a:t>
            </a:r>
            <a:r>
              <a:rPr lang="bg-BG" sz="1100" b="1" dirty="0" err="1" smtClean="0">
                <a:latin typeface="Times New Roman" panose="02020603050405020304" pitchFamily="18" charset="0"/>
                <a:cs typeface="Times New Roman" panose="02020603050405020304" pitchFamily="18" charset="0"/>
              </a:rPr>
              <a:t>ПО</a:t>
            </a:r>
            <a:r>
              <a:rPr lang="bg-BG" sz="1100" b="1" dirty="0" smtClean="0">
                <a:latin typeface="Times New Roman" panose="02020603050405020304" pitchFamily="18" charset="0"/>
                <a:cs typeface="Times New Roman" panose="02020603050405020304" pitchFamily="18" charset="0"/>
              </a:rPr>
              <a:t> 1, 2 и 3 – </a:t>
            </a:r>
            <a:r>
              <a:rPr lang="en-US" sz="1100" b="1" dirty="0" smtClean="0">
                <a:latin typeface="Times New Roman" panose="02020603050405020304" pitchFamily="18" charset="0"/>
                <a:cs typeface="Times New Roman" panose="02020603050405020304" pitchFamily="18" charset="0"/>
              </a:rPr>
              <a:t>29 </a:t>
            </a:r>
            <a:r>
              <a:rPr lang="bg-BG" sz="1100" b="1" dirty="0" smtClean="0">
                <a:latin typeface="Times New Roman" panose="02020603050405020304" pitchFamily="18" charset="0"/>
                <a:cs typeface="Times New Roman" panose="02020603050405020304" pitchFamily="18" charset="0"/>
              </a:rPr>
              <a:t>750 000 лв.</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b="1" dirty="0" smtClean="0">
              <a:latin typeface="Times New Roman" panose="02020603050405020304" pitchFamily="18" charset="0"/>
              <a:cs typeface="Times New Roman" panose="02020603050405020304" pitchFamily="18" charset="0"/>
            </a:endParaRPr>
          </a:p>
          <a:p>
            <a:pPr algn="just"/>
            <a:r>
              <a:rPr lang="bg-BG" sz="1100" b="1" kern="1200" dirty="0" smtClean="0">
                <a:solidFill>
                  <a:schemeClr val="tx1"/>
                </a:solidFill>
                <a:effectLst/>
                <a:latin typeface="+mn-lt"/>
                <a:ea typeface="+mn-ea"/>
                <a:cs typeface="+mn-cs"/>
              </a:rPr>
              <a:t>Процедура 1 </a:t>
            </a:r>
            <a:r>
              <a:rPr lang="bg-BG" sz="1100" b="0" kern="1200" dirty="0" smtClean="0">
                <a:solidFill>
                  <a:schemeClr val="tx1"/>
                </a:solidFill>
                <a:effectLst/>
                <a:latin typeface="+mn-lt"/>
                <a:ea typeface="+mn-ea"/>
                <a:cs typeface="+mn-cs"/>
              </a:rPr>
              <a:t>„Подобряване на работата на контролните и регулаторните органи в икономическата сфера“ е процедура чрез директно предоставяне на БФП с общ бюджет от 1,1 млн. лв. Допустим кандидат по процедурата е Министерство на икономиката. </a:t>
            </a:r>
          </a:p>
          <a:p>
            <a:pPr algn="just"/>
            <a:r>
              <a:rPr lang="bg-BG" sz="1100" kern="1200" dirty="0" smtClean="0">
                <a:solidFill>
                  <a:schemeClr val="tx1"/>
                </a:solidFill>
                <a:effectLst/>
                <a:latin typeface="+mn-lt"/>
                <a:ea typeface="+mn-ea"/>
                <a:cs typeface="+mn-cs"/>
              </a:rPr>
              <a:t>Цел: Повишаване на капацитета на  контролните и регулаторни органи в икономическата сфера за съвместно и/или координирано осъществяване на контролни функции и дейности</a:t>
            </a:r>
            <a:endParaRPr lang="bg-BG" sz="1100" b="0" kern="1200" dirty="0" smtClean="0">
              <a:solidFill>
                <a:schemeClr val="tx1"/>
              </a:solidFill>
              <a:effectLst/>
              <a:latin typeface="+mn-lt"/>
              <a:ea typeface="+mn-ea"/>
              <a:cs typeface="+mn-cs"/>
            </a:endParaRPr>
          </a:p>
          <a:p>
            <a:pPr algn="just"/>
            <a:endParaRPr lang="bg-BG" sz="1100" b="0" kern="1200" dirty="0" smtClean="0">
              <a:solidFill>
                <a:schemeClr val="tx1"/>
              </a:solidFill>
              <a:effectLst/>
              <a:latin typeface="+mn-lt"/>
              <a:ea typeface="+mn-ea"/>
              <a:cs typeface="+mn-cs"/>
            </a:endParaRPr>
          </a:p>
          <a:p>
            <a:pPr algn="just"/>
            <a:r>
              <a:rPr lang="bg-BG" sz="1100" b="1" kern="1200" dirty="0" smtClean="0">
                <a:solidFill>
                  <a:schemeClr val="tx1"/>
                </a:solidFill>
                <a:effectLst/>
                <a:latin typeface="+mn-lt"/>
                <a:ea typeface="+mn-ea"/>
                <a:cs typeface="+mn-cs"/>
              </a:rPr>
              <a:t>Процедура 2 </a:t>
            </a:r>
            <a:r>
              <a:rPr lang="bg-BG" sz="1100" b="0" kern="1200" dirty="0" smtClean="0">
                <a:solidFill>
                  <a:schemeClr val="tx1"/>
                </a:solidFill>
                <a:effectLst/>
                <a:latin typeface="+mn-lt"/>
                <a:ea typeface="+mn-ea"/>
                <a:cs typeface="+mn-cs"/>
              </a:rPr>
              <a:t>„Обучения за служителите в администрацията, организирани от Дипломатическия институт към МВнР и НСОРБ“ е процедура чрез директно предоставяне на БФП с общ бюджет от 6,4 млн. лв. Допустими кандидати по процедурата са Дипломатическият институт към министъра на външните работи и Националното сдружение на общините в Република България. </a:t>
            </a:r>
          </a:p>
          <a:p>
            <a:pPr lvl="0"/>
            <a:r>
              <a:rPr lang="bg-BG" sz="1100" kern="1200" dirty="0" smtClean="0">
                <a:solidFill>
                  <a:schemeClr val="tx1"/>
                </a:solidFill>
                <a:effectLst/>
                <a:latin typeface="+mn-lt"/>
                <a:ea typeface="+mn-ea"/>
                <a:cs typeface="+mn-cs"/>
              </a:rPr>
              <a:t>Цели: Повишаване на  знанията, уменията и квалификацията на служителите в администрацията по протокол, публична дипломация и комуникационни умения и  терминологичен английски език по европейски и международни въпроси;</a:t>
            </a:r>
          </a:p>
          <a:p>
            <a:pPr lvl="0"/>
            <a:r>
              <a:rPr lang="bg-BG" sz="1100" kern="1200" dirty="0" smtClean="0">
                <a:solidFill>
                  <a:schemeClr val="tx1"/>
                </a:solidFill>
                <a:effectLst/>
                <a:latin typeface="+mn-lt"/>
                <a:ea typeface="+mn-ea"/>
                <a:cs typeface="+mn-cs"/>
              </a:rPr>
              <a:t>           Повишаване на знанията, уменията и квалификацията на служителите в общинската администрация;</a:t>
            </a:r>
          </a:p>
          <a:p>
            <a:r>
              <a:rPr lang="bg-BG" sz="1100" kern="1200" dirty="0" smtClean="0">
                <a:solidFill>
                  <a:schemeClr val="tx1"/>
                </a:solidFill>
                <a:effectLst/>
                <a:latin typeface="+mn-lt"/>
                <a:ea typeface="+mn-ea"/>
                <a:cs typeface="+mn-cs"/>
              </a:rPr>
              <a:t>           Повишаване на капацитета на НСОРБ и ДИ.</a:t>
            </a:r>
          </a:p>
          <a:p>
            <a:pPr algn="just"/>
            <a:endParaRPr lang="bg-BG" sz="1100" b="0" kern="1200" dirty="0" smtClean="0">
              <a:solidFill>
                <a:schemeClr val="tx1"/>
              </a:solidFill>
              <a:effectLst/>
              <a:latin typeface="+mn-lt"/>
              <a:ea typeface="+mn-ea"/>
              <a:cs typeface="+mn-cs"/>
            </a:endParaRPr>
          </a:p>
          <a:p>
            <a:pPr algn="just"/>
            <a:r>
              <a:rPr lang="bg-BG" sz="1100" b="1" kern="1200" dirty="0" smtClean="0">
                <a:solidFill>
                  <a:schemeClr val="tx1"/>
                </a:solidFill>
                <a:effectLst/>
                <a:latin typeface="+mn-lt"/>
                <a:ea typeface="+mn-ea"/>
                <a:cs typeface="+mn-cs"/>
              </a:rPr>
              <a:t>Процедура 3 </a:t>
            </a:r>
            <a:r>
              <a:rPr lang="bg-BG" sz="1100" b="0" kern="1200" dirty="0" smtClean="0">
                <a:solidFill>
                  <a:schemeClr val="tx1"/>
                </a:solidFill>
                <a:effectLst/>
                <a:latin typeface="+mn-lt"/>
                <a:ea typeface="+mn-ea"/>
                <a:cs typeface="+mn-cs"/>
              </a:rPr>
              <a:t>„Развиване на капацитета за внедряване и прилагане на Общата рамка за оценка (CAF) в администрациите“ е процедура чрез директно предоставяне на безвъзмездна финансова помощ с общ бюджет от 1 млн. лв. Допустим кандидат по процедурата е Институтът по публична администрация (ИПА). </a:t>
            </a:r>
          </a:p>
          <a:p>
            <a:pPr lvl="0"/>
            <a:r>
              <a:rPr lang="bg-BG" sz="1100" kern="1200" dirty="0" smtClean="0">
                <a:solidFill>
                  <a:schemeClr val="tx1"/>
                </a:solidFill>
                <a:effectLst/>
                <a:latin typeface="+mn-lt"/>
                <a:ea typeface="+mn-ea"/>
                <a:cs typeface="+mn-cs"/>
              </a:rPr>
              <a:t>Цели: Развиване на капацитета на Националния ресурсен център по CAF към ИПА;</a:t>
            </a:r>
          </a:p>
          <a:p>
            <a:pPr lvl="0"/>
            <a:r>
              <a:rPr lang="bg-BG" sz="1100" kern="1200" dirty="0" smtClean="0">
                <a:solidFill>
                  <a:schemeClr val="tx1"/>
                </a:solidFill>
                <a:effectLst/>
                <a:latin typeface="+mn-lt"/>
                <a:ea typeface="+mn-ea"/>
                <a:cs typeface="+mn-cs"/>
              </a:rPr>
              <a:t>          Изграждане и развиване на капацитета на държавните служители за внедряване на модела CAF в администрацията;</a:t>
            </a:r>
          </a:p>
          <a:p>
            <a:pPr lvl="0"/>
            <a:r>
              <a:rPr lang="bg-BG" sz="1100" kern="1200" dirty="0" smtClean="0">
                <a:solidFill>
                  <a:schemeClr val="tx1"/>
                </a:solidFill>
                <a:effectLst/>
                <a:latin typeface="+mn-lt"/>
                <a:ea typeface="+mn-ea"/>
                <a:cs typeface="+mn-cs"/>
              </a:rPr>
              <a:t>          Развиване на капацитета за външна оценка по прилагането на CAF;</a:t>
            </a:r>
          </a:p>
          <a:p>
            <a:r>
              <a:rPr lang="bg-BG" sz="1100" kern="1200" dirty="0" smtClean="0">
                <a:solidFill>
                  <a:schemeClr val="tx1"/>
                </a:solidFill>
                <a:effectLst/>
                <a:latin typeface="+mn-lt"/>
                <a:ea typeface="+mn-ea"/>
                <a:cs typeface="+mn-cs"/>
              </a:rPr>
              <a:t>          Популяризиране на  CAF.</a:t>
            </a:r>
          </a:p>
          <a:p>
            <a:endParaRPr lang="bg-BG" sz="1100" b="0" kern="1200" dirty="0" smtClean="0">
              <a:solidFill>
                <a:schemeClr val="tx1"/>
              </a:solidFill>
              <a:effectLst/>
              <a:latin typeface="+mn-lt"/>
              <a:ea typeface="+mn-ea"/>
              <a:cs typeface="+mn-cs"/>
            </a:endParaRPr>
          </a:p>
          <a:p>
            <a:pPr algn="just"/>
            <a:r>
              <a:rPr lang="bg-BG" sz="1100" b="1" kern="1200" dirty="0" smtClean="0">
                <a:solidFill>
                  <a:schemeClr val="tx1"/>
                </a:solidFill>
                <a:effectLst/>
                <a:latin typeface="+mn-lt"/>
                <a:ea typeface="+mn-ea"/>
                <a:cs typeface="+mn-cs"/>
              </a:rPr>
              <a:t>Процедура 4 </a:t>
            </a:r>
            <a:r>
              <a:rPr lang="bg-BG" sz="1100" b="0" kern="1200" dirty="0" smtClean="0">
                <a:solidFill>
                  <a:schemeClr val="tx1"/>
                </a:solidFill>
                <a:effectLst/>
                <a:latin typeface="+mn-lt"/>
                <a:ea typeface="+mn-ea"/>
                <a:cs typeface="+mn-cs"/>
              </a:rPr>
              <a:t>„Специализирани обучения за специализираната териториална администрация“ е процедура чрез подбор на проектни предложения с общ бюджет от 10 млн. лв. Допустими кандидати по процедурата са специализирани териториални администрации, създадени като юридически лица с нормативен акт,  по смисъла на чл. 38, ал. 2, т. 3 на Закона за администрацията. </a:t>
            </a:r>
          </a:p>
          <a:p>
            <a:pPr algn="just"/>
            <a:r>
              <a:rPr lang="bg-BG" sz="1100" kern="1200" dirty="0" smtClean="0">
                <a:solidFill>
                  <a:schemeClr val="tx1"/>
                </a:solidFill>
                <a:effectLst/>
                <a:latin typeface="+mn-lt"/>
                <a:ea typeface="+mn-ea"/>
                <a:cs typeface="+mn-cs"/>
              </a:rPr>
              <a:t>Цел:</a:t>
            </a:r>
            <a:r>
              <a:rPr lang="bg-BG" sz="1100" kern="1200" baseline="0" dirty="0" smtClean="0">
                <a:solidFill>
                  <a:schemeClr val="tx1"/>
                </a:solidFill>
                <a:effectLst/>
                <a:latin typeface="+mn-lt"/>
                <a:ea typeface="+mn-ea"/>
                <a:cs typeface="+mn-cs"/>
              </a:rPr>
              <a:t> </a:t>
            </a:r>
            <a:r>
              <a:rPr lang="bg-BG" sz="1100" kern="1200" dirty="0" smtClean="0">
                <a:solidFill>
                  <a:schemeClr val="tx1"/>
                </a:solidFill>
                <a:effectLst/>
                <a:latin typeface="+mn-lt"/>
                <a:ea typeface="+mn-ea"/>
                <a:cs typeface="+mn-cs"/>
              </a:rPr>
              <a:t>Подобряване на специализираните знания и умения на служителите в специализираните териториални администрации.</a:t>
            </a:r>
            <a:endParaRPr lang="bg-BG" sz="1100" b="0" kern="1200" dirty="0" smtClean="0">
              <a:solidFill>
                <a:schemeClr val="tx1"/>
              </a:solidFill>
              <a:effectLst/>
              <a:latin typeface="+mn-lt"/>
              <a:ea typeface="+mn-ea"/>
              <a:cs typeface="+mn-cs"/>
            </a:endParaRPr>
          </a:p>
          <a:p>
            <a:pPr algn="just"/>
            <a:endParaRPr lang="bg-BG" sz="1100" b="0" kern="1200" dirty="0" smtClean="0">
              <a:solidFill>
                <a:schemeClr val="tx1"/>
              </a:solidFill>
              <a:effectLst/>
              <a:latin typeface="+mn-lt"/>
              <a:ea typeface="+mn-ea"/>
              <a:cs typeface="+mn-cs"/>
            </a:endParaRPr>
          </a:p>
          <a:p>
            <a:pPr lvl="0"/>
            <a:r>
              <a:rPr lang="bg-BG" sz="1100" b="1" kern="1200" dirty="0" smtClean="0">
                <a:solidFill>
                  <a:schemeClr val="tx1"/>
                </a:solidFill>
                <a:effectLst/>
                <a:latin typeface="+mn-lt"/>
                <a:ea typeface="+mn-ea"/>
                <a:cs typeface="+mn-cs"/>
              </a:rPr>
              <a:t>Процедура 5 </a:t>
            </a:r>
            <a:r>
              <a:rPr lang="bg-BG" sz="1100" b="0" kern="1200" dirty="0" smtClean="0">
                <a:solidFill>
                  <a:schemeClr val="tx1"/>
                </a:solidFill>
                <a:effectLst/>
                <a:latin typeface="+mn-lt"/>
                <a:ea typeface="+mn-ea"/>
                <a:cs typeface="+mn-cs"/>
              </a:rPr>
              <a:t>„Ефективност на съдебния контрол и уеднаквяване на практиката на съдилищата“ е процедура на директно предоставяне с общ бюджет от 350 000,00 лв. Допустими кандидати</a:t>
            </a:r>
            <a:r>
              <a:rPr lang="bg-BG" sz="1100" b="0" kern="1200" baseline="0" dirty="0" smtClean="0">
                <a:solidFill>
                  <a:schemeClr val="tx1"/>
                </a:solidFill>
                <a:effectLst/>
                <a:latin typeface="+mn-lt"/>
                <a:ea typeface="+mn-ea"/>
                <a:cs typeface="+mn-cs"/>
              </a:rPr>
              <a:t> са </a:t>
            </a:r>
            <a:r>
              <a:rPr lang="bg-BG" sz="1100" kern="1200" dirty="0" smtClean="0">
                <a:solidFill>
                  <a:schemeClr val="tx1"/>
                </a:solidFill>
                <a:effectLst/>
                <a:latin typeface="+mn-lt"/>
                <a:ea typeface="+mn-ea"/>
                <a:cs typeface="+mn-cs"/>
              </a:rPr>
              <a:t>Министерство на правосъдието,</a:t>
            </a:r>
            <a:r>
              <a:rPr lang="bg-BG" sz="1100" kern="1200" baseline="0" dirty="0" smtClean="0">
                <a:solidFill>
                  <a:schemeClr val="tx1"/>
                </a:solidFill>
                <a:effectLst/>
                <a:latin typeface="+mn-lt"/>
                <a:ea typeface="+mn-ea"/>
                <a:cs typeface="+mn-cs"/>
              </a:rPr>
              <a:t> ВСС и </a:t>
            </a:r>
            <a:r>
              <a:rPr lang="bg-BG" sz="1100" kern="1200" dirty="0" smtClean="0">
                <a:solidFill>
                  <a:schemeClr val="tx1"/>
                </a:solidFill>
                <a:effectLst/>
                <a:latin typeface="+mn-lt"/>
                <a:ea typeface="+mn-ea"/>
                <a:cs typeface="+mn-cs"/>
              </a:rPr>
              <a:t>Върховен административен съд.</a:t>
            </a:r>
            <a:endParaRPr lang="bg-BG" sz="1100" b="0" kern="1200" dirty="0" smtClean="0">
              <a:solidFill>
                <a:schemeClr val="tx1"/>
              </a:solidFill>
              <a:effectLst/>
              <a:latin typeface="+mn-lt"/>
              <a:ea typeface="+mn-ea"/>
              <a:cs typeface="+mn-cs"/>
            </a:endParaRPr>
          </a:p>
          <a:p>
            <a:pPr lvl="0"/>
            <a:r>
              <a:rPr lang="bg-BG" sz="1100" b="0" kern="1200" dirty="0" smtClean="0">
                <a:solidFill>
                  <a:schemeClr val="tx1"/>
                </a:solidFill>
                <a:effectLst/>
                <a:latin typeface="+mn-lt"/>
                <a:ea typeface="+mn-ea"/>
                <a:cs typeface="+mn-cs"/>
              </a:rPr>
              <a:t>Цел: </a:t>
            </a:r>
            <a:r>
              <a:rPr lang="bg-BG" sz="1100" kern="1200" dirty="0" smtClean="0">
                <a:solidFill>
                  <a:schemeClr val="tx1"/>
                </a:solidFill>
                <a:effectLst/>
                <a:latin typeface="+mn-lt"/>
                <a:ea typeface="+mn-ea"/>
                <a:cs typeface="+mn-cs"/>
              </a:rPr>
              <a:t>Повишаване ефективността на съдебния контрол върху актовете на администрацията в изпълнение на мярка 5.1.3 и 5.1.4 от Пътната карта за изпълнение на  Актуализирана стратегия за продължаване на реформата в съдебната система;</a:t>
            </a:r>
          </a:p>
          <a:p>
            <a:r>
              <a:rPr lang="bg-BG" sz="1100" kern="1200" dirty="0" smtClean="0">
                <a:solidFill>
                  <a:schemeClr val="tx1"/>
                </a:solidFill>
                <a:effectLst/>
                <a:latin typeface="+mn-lt"/>
                <a:ea typeface="+mn-ea"/>
                <a:cs typeface="+mn-cs"/>
              </a:rPr>
              <a:t>         Въвеждане на механизъм за оценка на ефективността на ВКС и ВАС за уеднаквяване на практиката на съдилищата за постигане на предсказуемо и качествено правосъдие в изпълнение на мярка 5.1.5 от Пътната карта за изпълнение на  Актуализирана стратегия за продължаване на реформата в съдебната система.</a:t>
            </a:r>
            <a:endParaRPr lang="bg-BG" sz="1100" b="0" kern="1200" dirty="0" smtClean="0">
              <a:solidFill>
                <a:schemeClr val="tx1"/>
              </a:solidFill>
              <a:effectLst/>
              <a:latin typeface="+mn-lt"/>
              <a:ea typeface="+mn-ea"/>
              <a:cs typeface="+mn-cs"/>
            </a:endParaRPr>
          </a:p>
          <a:p>
            <a:pPr algn="just"/>
            <a:endParaRPr lang="bg-BG" sz="1100" b="0" kern="1200" dirty="0" smtClean="0">
              <a:solidFill>
                <a:schemeClr val="tx1"/>
              </a:solidFill>
              <a:effectLst/>
              <a:latin typeface="+mn-lt"/>
              <a:ea typeface="+mn-ea"/>
              <a:cs typeface="+mn-cs"/>
            </a:endParaRPr>
          </a:p>
          <a:p>
            <a:pPr algn="just"/>
            <a:r>
              <a:rPr lang="bg-BG" sz="1100" b="1" kern="1200" dirty="0" smtClean="0">
                <a:solidFill>
                  <a:schemeClr val="tx1"/>
                </a:solidFill>
                <a:effectLst/>
                <a:latin typeface="+mn-lt"/>
                <a:ea typeface="+mn-ea"/>
                <a:cs typeface="+mn-cs"/>
              </a:rPr>
              <a:t>Процедура 6 </a:t>
            </a:r>
            <a:r>
              <a:rPr lang="bg-BG" sz="1100" b="0" kern="1200" dirty="0" smtClean="0">
                <a:solidFill>
                  <a:schemeClr val="tx1"/>
                </a:solidFill>
                <a:effectLst/>
                <a:latin typeface="+mn-lt"/>
                <a:ea typeface="+mn-ea"/>
                <a:cs typeface="+mn-cs"/>
              </a:rPr>
              <a:t>„Въвеждане на програмно бюджетиране в органите на съдебната власт“ е процедура чрез директно предоставяне с общ бюджет от 900 000,00 лв. Допустим</a:t>
            </a:r>
            <a:r>
              <a:rPr lang="bg-BG" sz="1100" b="0" kern="1200" baseline="0" dirty="0" smtClean="0">
                <a:solidFill>
                  <a:schemeClr val="tx1"/>
                </a:solidFill>
                <a:effectLst/>
                <a:latin typeface="+mn-lt"/>
                <a:ea typeface="+mn-ea"/>
                <a:cs typeface="+mn-cs"/>
              </a:rPr>
              <a:t> кандидат е ВСС.</a:t>
            </a:r>
            <a:endParaRPr lang="bg-BG" sz="1100" b="0" kern="1200" dirty="0" smtClean="0">
              <a:solidFill>
                <a:schemeClr val="tx1"/>
              </a:solidFill>
              <a:effectLst/>
              <a:latin typeface="+mn-lt"/>
              <a:ea typeface="+mn-ea"/>
              <a:cs typeface="+mn-cs"/>
            </a:endParaRPr>
          </a:p>
          <a:p>
            <a:pPr lvl="0"/>
            <a:r>
              <a:rPr lang="bg-BG" sz="1100" b="0" kern="1200" dirty="0" smtClean="0">
                <a:solidFill>
                  <a:schemeClr val="tx1"/>
                </a:solidFill>
                <a:effectLst/>
                <a:latin typeface="+mn-lt"/>
                <a:ea typeface="+mn-ea"/>
                <a:cs typeface="+mn-cs"/>
              </a:rPr>
              <a:t>Цел: </a:t>
            </a:r>
            <a:r>
              <a:rPr lang="bg-BG" sz="1100" kern="1200" dirty="0" smtClean="0">
                <a:solidFill>
                  <a:schemeClr val="tx1"/>
                </a:solidFill>
                <a:effectLst/>
                <a:latin typeface="+mn-lt"/>
                <a:ea typeface="+mn-ea"/>
                <a:cs typeface="+mn-cs"/>
              </a:rPr>
              <a:t>Надграждане и разширяване на обхвата и въвеждане на програмното бюджетиране в органите на съдебната власт в изпълнение на мярка 3.3.1 от Пътната карта за изпълнение на Актуализираната стратегия за продължаване на реформата в съдебната система;</a:t>
            </a:r>
          </a:p>
          <a:p>
            <a:pPr lvl="0"/>
            <a:r>
              <a:rPr lang="bg-BG" sz="1100" kern="1200" dirty="0" smtClean="0">
                <a:solidFill>
                  <a:schemeClr val="tx1"/>
                </a:solidFill>
                <a:effectLst/>
                <a:latin typeface="+mn-lt"/>
                <a:ea typeface="+mn-ea"/>
                <a:cs typeface="+mn-cs"/>
              </a:rPr>
              <a:t>        Ефективно администриране на съдебната власт в изпълнение на мярка 5.5.1 от Пътната карта за изпълнение на Актуализираната стратегия за продължаване на реформата в съдебната система.</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b="0" kern="1200" dirty="0" smtClean="0">
              <a:solidFill>
                <a:schemeClr val="tx1"/>
              </a:solidFill>
              <a:effectLst/>
              <a:latin typeface="+mn-lt"/>
              <a:ea typeface="+mn-ea"/>
              <a:cs typeface="+mn-cs"/>
            </a:endParaRPr>
          </a:p>
          <a:p>
            <a:pPr algn="just"/>
            <a:r>
              <a:rPr lang="bg-BG" sz="1100" b="1" kern="1200" dirty="0" smtClean="0">
                <a:solidFill>
                  <a:schemeClr val="tx1"/>
                </a:solidFill>
                <a:effectLst/>
                <a:latin typeface="+mn-lt"/>
                <a:ea typeface="+mn-ea"/>
                <a:cs typeface="+mn-cs"/>
              </a:rPr>
              <a:t>Процедура 7 </a:t>
            </a:r>
            <a:r>
              <a:rPr lang="bg-BG" sz="1100" b="0" kern="1200" dirty="0" smtClean="0">
                <a:solidFill>
                  <a:schemeClr val="tx1"/>
                </a:solidFill>
                <a:effectLst/>
                <a:latin typeface="+mn-lt"/>
                <a:ea typeface="+mn-ea"/>
                <a:cs typeface="+mn-cs"/>
              </a:rPr>
              <a:t>с наименование „Устойчиво повишаване на качеството на дейността на Националния институт на правосъдието и повишаване на компетентността на магистратите и съдебните служители чрез ефективно обучение“ е процедура </a:t>
            </a:r>
            <a:r>
              <a:rPr lang="bg-BG" sz="1100" b="0" kern="1200" dirty="0" err="1" smtClean="0">
                <a:solidFill>
                  <a:schemeClr val="tx1"/>
                </a:solidFill>
                <a:effectLst/>
                <a:latin typeface="+mn-lt"/>
                <a:ea typeface="+mn-ea"/>
                <a:cs typeface="+mn-cs"/>
              </a:rPr>
              <a:t>чред</a:t>
            </a:r>
            <a:r>
              <a:rPr lang="bg-BG" sz="1100" b="0" kern="1200" dirty="0" smtClean="0">
                <a:solidFill>
                  <a:schemeClr val="tx1"/>
                </a:solidFill>
                <a:effectLst/>
                <a:latin typeface="+mn-lt"/>
                <a:ea typeface="+mn-ea"/>
                <a:cs typeface="+mn-cs"/>
              </a:rPr>
              <a:t> директно предоставяне с общ бюджет от 10 млн. лв. </a:t>
            </a:r>
          </a:p>
          <a:p>
            <a:pPr lvl="0"/>
            <a:r>
              <a:rPr lang="bg-BG" sz="1100" b="0" kern="1200" dirty="0" smtClean="0">
                <a:solidFill>
                  <a:schemeClr val="tx1"/>
                </a:solidFill>
                <a:effectLst/>
                <a:latin typeface="+mn-lt"/>
                <a:ea typeface="+mn-ea"/>
                <a:cs typeface="+mn-cs"/>
              </a:rPr>
              <a:t>Цел: </a:t>
            </a:r>
            <a:r>
              <a:rPr lang="bg-BG" sz="1100" kern="1200" dirty="0" smtClean="0">
                <a:solidFill>
                  <a:schemeClr val="tx1"/>
                </a:solidFill>
                <a:effectLst/>
                <a:latin typeface="+mn-lt"/>
                <a:ea typeface="+mn-ea"/>
                <a:cs typeface="+mn-cs"/>
              </a:rPr>
              <a:t>Осигуряване на качествено професионално обучение;</a:t>
            </a:r>
          </a:p>
          <a:p>
            <a:pPr lvl="0"/>
            <a:r>
              <a:rPr lang="bg-BG" sz="1100" kern="1200" dirty="0" smtClean="0">
                <a:solidFill>
                  <a:schemeClr val="tx1"/>
                </a:solidFill>
                <a:effectLst/>
                <a:latin typeface="+mn-lt"/>
                <a:ea typeface="+mn-ea"/>
                <a:cs typeface="+mn-cs"/>
              </a:rPr>
              <a:t>        Организационно развитие и укрепване на НИП</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b="0" kern="1200" dirty="0" smtClean="0">
              <a:solidFill>
                <a:schemeClr val="tx1"/>
              </a:solidFill>
              <a:effectLst/>
              <a:latin typeface="+mn-lt"/>
              <a:ea typeface="+mn-ea"/>
              <a:cs typeface="+mn-cs"/>
            </a:endParaRPr>
          </a:p>
          <a:p>
            <a:pPr algn="just"/>
            <a:endParaRPr lang="bg-BG" sz="1100" b="0" kern="1200" dirty="0" smtClean="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dirty="0" smtClean="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05199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b="1" dirty="0" smtClean="0">
                <a:solidFill>
                  <a:prstClr val="black"/>
                </a:solidFill>
                <a:latin typeface="Times New Roman" panose="02020603050405020304" pitchFamily="18" charset="0"/>
                <a:cs typeface="Times New Roman" panose="02020603050405020304" pitchFamily="18" charset="0"/>
              </a:rPr>
              <a:t>24</a:t>
            </a:r>
            <a:r>
              <a:rPr lang="ru-RU" sz="1100" b="1" dirty="0" smtClean="0">
                <a:solidFill>
                  <a:prstClr val="black"/>
                </a:solidFill>
                <a:latin typeface="Times New Roman" panose="02020603050405020304" pitchFamily="18" charset="0"/>
                <a:cs typeface="Times New Roman" panose="02020603050405020304" pitchFamily="18" charset="0"/>
              </a:rPr>
              <a:t> </a:t>
            </a:r>
            <a:r>
              <a:rPr lang="bg-BG" sz="1100" b="1" dirty="0" smtClean="0">
                <a:solidFill>
                  <a:prstClr val="black"/>
                </a:solidFill>
                <a:latin typeface="Times New Roman" panose="02020603050405020304" pitchFamily="18" charset="0"/>
                <a:cs typeface="Times New Roman" panose="02020603050405020304" pitchFamily="18" charset="0"/>
              </a:rPr>
              <a:t>отворени процедури</a:t>
            </a:r>
            <a:r>
              <a:rPr lang="ru-RU" sz="1100" b="1" dirty="0" smtClean="0">
                <a:solidFill>
                  <a:prstClr val="black"/>
                </a:solidFill>
                <a:latin typeface="Times New Roman" panose="02020603050405020304" pitchFamily="18" charset="0"/>
                <a:cs typeface="Times New Roman" panose="02020603050405020304" pitchFamily="18" charset="0"/>
              </a:rPr>
              <a:t> –  </a:t>
            </a:r>
            <a:r>
              <a:rPr lang="bg-BG" sz="1100" b="1" dirty="0" smtClean="0">
                <a:solidFill>
                  <a:prstClr val="black"/>
                </a:solidFill>
                <a:latin typeface="Times New Roman" panose="02020603050405020304" pitchFamily="18" charset="0"/>
                <a:cs typeface="Times New Roman" panose="02020603050405020304" pitchFamily="18" charset="0"/>
              </a:rPr>
              <a:t>401 632 451 </a:t>
            </a:r>
            <a:r>
              <a:rPr lang="ru-RU" sz="1100" b="1" dirty="0" smtClean="0">
                <a:solidFill>
                  <a:prstClr val="black"/>
                </a:solidFill>
                <a:latin typeface="Times New Roman" panose="02020603050405020304" pitchFamily="18" charset="0"/>
                <a:cs typeface="Times New Roman" panose="02020603050405020304" pitchFamily="18" charset="0"/>
              </a:rPr>
              <a:t>лв. </a:t>
            </a:r>
            <a:r>
              <a:rPr lang="bg-BG" sz="1100" b="1" dirty="0" smtClean="0">
                <a:solidFill>
                  <a:prstClr val="black"/>
                </a:solidFill>
                <a:latin typeface="Times New Roman" panose="02020603050405020304" pitchFamily="18" charset="0"/>
                <a:cs typeface="Times New Roman" panose="02020603050405020304" pitchFamily="18" charset="0"/>
              </a:rPr>
              <a:t>(61,5%</a:t>
            </a:r>
            <a:r>
              <a:rPr lang="bg-BG" sz="1100" b="1" baseline="0" dirty="0" smtClean="0">
                <a:solidFill>
                  <a:prstClr val="black"/>
                </a:solidFill>
                <a:latin typeface="Times New Roman" panose="02020603050405020304" pitchFamily="18" charset="0"/>
                <a:cs typeface="Times New Roman" panose="02020603050405020304" pitchFamily="18" charset="0"/>
              </a:rPr>
              <a:t> </a:t>
            </a:r>
            <a:r>
              <a:rPr lang="bg-BG" b="1" baseline="0" dirty="0" smtClean="0">
                <a:latin typeface="Times New Roman" panose="02020603050405020304" pitchFamily="18" charset="0"/>
                <a:cs typeface="Times New Roman" panose="02020603050405020304" pitchFamily="18" charset="0"/>
              </a:rPr>
              <a:t>от общия бюджет на програмата).</a:t>
            </a:r>
          </a:p>
          <a:p>
            <a:pPr algn="just"/>
            <a:r>
              <a:rPr lang="bg-BG" b="0" dirty="0" smtClean="0">
                <a:latin typeface="Times New Roman" panose="02020603050405020304" pitchFamily="18" charset="0"/>
                <a:cs typeface="Times New Roman" panose="02020603050405020304" pitchFamily="18" charset="0"/>
              </a:rPr>
              <a:t>ПО 1 - 4 бр. ; ПО 2 - 9 бр.; ПО</a:t>
            </a:r>
            <a:r>
              <a:rPr lang="bg-BG" b="0" baseline="0" dirty="0" smtClean="0">
                <a:latin typeface="Times New Roman" panose="02020603050405020304" pitchFamily="18" charset="0"/>
                <a:cs typeface="Times New Roman" panose="02020603050405020304" pitchFamily="18" charset="0"/>
              </a:rPr>
              <a:t> 3 - 3 бр.; ПО 4- </a:t>
            </a:r>
            <a:r>
              <a:rPr lang="en-US" b="0" baseline="0" dirty="0" smtClean="0">
                <a:latin typeface="Times New Roman" panose="02020603050405020304" pitchFamily="18" charset="0"/>
                <a:cs typeface="Times New Roman" panose="02020603050405020304" pitchFamily="18" charset="0"/>
              </a:rPr>
              <a:t>3</a:t>
            </a:r>
            <a:r>
              <a:rPr lang="bg-BG" b="0" baseline="0" dirty="0" smtClean="0">
                <a:latin typeface="Times New Roman" panose="02020603050405020304" pitchFamily="18" charset="0"/>
                <a:cs typeface="Times New Roman" panose="02020603050405020304" pitchFamily="18" charset="0"/>
              </a:rPr>
              <a:t> бр.; ПО 5- 1 бр.  + 1 процедура по </a:t>
            </a:r>
            <a:r>
              <a:rPr lang="bg-BG" b="0" baseline="0" dirty="0" err="1" smtClean="0">
                <a:latin typeface="Times New Roman" panose="02020603050405020304" pitchFamily="18" charset="0"/>
                <a:cs typeface="Times New Roman" panose="02020603050405020304" pitchFamily="18" charset="0"/>
              </a:rPr>
              <a:t>ПО</a:t>
            </a:r>
            <a:r>
              <a:rPr lang="bg-BG" b="0" baseline="0" dirty="0" smtClean="0">
                <a:latin typeface="Times New Roman" panose="02020603050405020304" pitchFamily="18" charset="0"/>
                <a:cs typeface="Times New Roman" panose="02020603050405020304" pitchFamily="18" charset="0"/>
              </a:rPr>
              <a:t> 1, 2 и 3 от 2015 и 1 процедура по </a:t>
            </a:r>
            <a:r>
              <a:rPr lang="bg-BG" b="0" baseline="0" dirty="0" err="1" smtClean="0">
                <a:latin typeface="Times New Roman" panose="02020603050405020304" pitchFamily="18" charset="0"/>
                <a:cs typeface="Times New Roman" panose="02020603050405020304" pitchFamily="18" charset="0"/>
              </a:rPr>
              <a:t>ПО</a:t>
            </a:r>
            <a:r>
              <a:rPr lang="bg-BG" b="0" baseline="0" dirty="0" smtClean="0">
                <a:latin typeface="Times New Roman" panose="02020603050405020304" pitchFamily="18" charset="0"/>
                <a:cs typeface="Times New Roman" panose="02020603050405020304" pitchFamily="18" charset="0"/>
              </a:rPr>
              <a:t> 1 и 2 по ПК СРДА</a:t>
            </a:r>
            <a:r>
              <a:rPr lang="ru-RU" b="0" baseline="0" dirty="0" smtClean="0">
                <a:latin typeface="Times New Roman" panose="02020603050405020304" pitchFamily="18" charset="0"/>
                <a:cs typeface="Times New Roman" panose="02020603050405020304" pitchFamily="18" charset="0"/>
              </a:rPr>
              <a:t> + 2 процедури по ПО1 и ПО2 от ИГРП 2018</a:t>
            </a:r>
            <a:endParaRPr lang="bg-BG" b="0" dirty="0" smtClean="0">
              <a:latin typeface="Times New Roman" panose="02020603050405020304" pitchFamily="18" charset="0"/>
              <a:cs typeface="Times New Roman" panose="02020603050405020304" pitchFamily="18" charset="0"/>
            </a:endParaRPr>
          </a:p>
          <a:p>
            <a:pPr algn="just"/>
            <a:endParaRPr lang="bg-BG" b="1" dirty="0" smtClean="0">
              <a:latin typeface="Times New Roman" panose="02020603050405020304" pitchFamily="18" charset="0"/>
              <a:cs typeface="Times New Roman" panose="02020603050405020304" pitchFamily="18" charset="0"/>
            </a:endParaRPr>
          </a:p>
          <a:p>
            <a:pPr algn="just"/>
            <a:r>
              <a:rPr lang="bg-BG" b="1" dirty="0" smtClean="0">
                <a:latin typeface="Times New Roman" panose="02020603050405020304" pitchFamily="18" charset="0"/>
                <a:cs typeface="Times New Roman" panose="02020603050405020304" pitchFamily="18" charset="0"/>
              </a:rPr>
              <a:t>262 проекта са</a:t>
            </a:r>
            <a:r>
              <a:rPr lang="bg-BG" b="1" baseline="0" dirty="0" smtClean="0">
                <a:latin typeface="Times New Roman" panose="02020603050405020304" pitchFamily="18" charset="0"/>
                <a:cs typeface="Times New Roman" panose="02020603050405020304" pitchFamily="18" charset="0"/>
              </a:rPr>
              <a:t> </a:t>
            </a:r>
            <a:r>
              <a:rPr lang="bg-BG" b="1" dirty="0" smtClean="0">
                <a:latin typeface="Times New Roman" panose="02020603050405020304" pitchFamily="18" charset="0"/>
                <a:cs typeface="Times New Roman" panose="02020603050405020304" pitchFamily="18" charset="0"/>
              </a:rPr>
              <a:t>в оценка на обща стойност 28,8 млн. лева :</a:t>
            </a:r>
            <a:endParaRPr lang="en-US" b="1" dirty="0" smtClean="0">
              <a:latin typeface="Times New Roman" panose="02020603050405020304" pitchFamily="18" charset="0"/>
              <a:cs typeface="Times New Roman" panose="02020603050405020304" pitchFamily="18" charset="0"/>
            </a:endParaRPr>
          </a:p>
          <a:p>
            <a:pPr algn="just"/>
            <a:endParaRPr lang="bg-BG" b="1" dirty="0" smtClean="0">
              <a:latin typeface="Times New Roman" panose="02020603050405020304" pitchFamily="18" charset="0"/>
              <a:cs typeface="Times New Roman" panose="02020603050405020304" pitchFamily="18" charset="0"/>
            </a:endParaRPr>
          </a:p>
          <a:p>
            <a:pPr algn="just"/>
            <a:r>
              <a:rPr lang="bg-BG" b="1" baseline="0" dirty="0" smtClean="0">
                <a:latin typeface="Times New Roman" panose="02020603050405020304" pitchFamily="18" charset="0"/>
                <a:cs typeface="Times New Roman" panose="02020603050405020304" pitchFamily="18" charset="0"/>
              </a:rPr>
              <a:t>ПО 2:</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b="0" dirty="0" smtClean="0">
                <a:latin typeface="Times New Roman" panose="02020603050405020304" pitchFamily="18" charset="0"/>
                <a:cs typeface="Times New Roman" panose="02020603050405020304" pitchFamily="18" charset="0"/>
              </a:rPr>
              <a:t>1 бр.</a:t>
            </a:r>
            <a:r>
              <a:rPr lang="bg-BG" b="0" baseline="0" dirty="0" smtClean="0">
                <a:latin typeface="Times New Roman" panose="02020603050405020304" pitchFamily="18" charset="0"/>
                <a:cs typeface="Times New Roman" panose="02020603050405020304" pitchFamily="18" charset="0"/>
              </a:rPr>
              <a:t> на </a:t>
            </a:r>
            <a:r>
              <a:rPr lang="ru-RU" b="0" baseline="0" dirty="0" smtClean="0">
                <a:latin typeface="Times New Roman" panose="02020603050405020304" pitchFamily="18" charset="0"/>
                <a:cs typeface="Times New Roman" panose="02020603050405020304" pitchFamily="18" charset="0"/>
              </a:rPr>
              <a:t>Администрация на Омбудсмана на стойност </a:t>
            </a:r>
            <a:r>
              <a:rPr lang="bg-BG" b="0" baseline="0" dirty="0" smtClean="0">
                <a:latin typeface="Times New Roman" panose="02020603050405020304" pitchFamily="18" charset="0"/>
                <a:cs typeface="Times New Roman" panose="02020603050405020304" pitchFamily="18" charset="0"/>
              </a:rPr>
              <a:t>634 713 лв. (</a:t>
            </a:r>
            <a:r>
              <a:rPr lang="bg-BG" sz="1100" kern="1200" dirty="0" err="1" smtClean="0">
                <a:solidFill>
                  <a:schemeClr val="tx1"/>
                </a:solidFill>
                <a:effectLst/>
                <a:latin typeface="+mn-lt"/>
                <a:ea typeface="+mn-ea"/>
                <a:cs typeface="+mn-cs"/>
              </a:rPr>
              <a:t>Eлектронна</a:t>
            </a:r>
            <a:r>
              <a:rPr lang="bg-BG" sz="1100" kern="1200" dirty="0" smtClean="0">
                <a:solidFill>
                  <a:schemeClr val="tx1"/>
                </a:solidFill>
                <a:effectLst/>
                <a:latin typeface="+mn-lt"/>
                <a:ea typeface="+mn-ea"/>
                <a:cs typeface="+mn-cs"/>
              </a:rPr>
              <a:t> система за управление работата на администрацията на омбудсмана);</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b="0" dirty="0" smtClean="0">
                <a:latin typeface="Times New Roman" panose="02020603050405020304" pitchFamily="18" charset="0"/>
                <a:cs typeface="Times New Roman" panose="02020603050405020304" pitchFamily="18" charset="0"/>
              </a:rPr>
              <a:t>1 бр.</a:t>
            </a:r>
            <a:r>
              <a:rPr lang="bg-BG" b="0" baseline="0" dirty="0" smtClean="0">
                <a:latin typeface="Times New Roman" panose="02020603050405020304" pitchFamily="18" charset="0"/>
                <a:cs typeface="Times New Roman" panose="02020603050405020304" pitchFamily="18" charset="0"/>
              </a:rPr>
              <a:t> на </a:t>
            </a:r>
            <a:r>
              <a:rPr lang="ru-RU" b="0" baseline="0" dirty="0" smtClean="0">
                <a:latin typeface="Times New Roman" panose="02020603050405020304" pitchFamily="18" charset="0"/>
                <a:cs typeface="Times New Roman" panose="02020603050405020304" pitchFamily="18" charset="0"/>
              </a:rPr>
              <a:t>Народно събрание на стойност </a:t>
            </a:r>
            <a:r>
              <a:rPr lang="bg-BG" b="0" baseline="0" dirty="0" smtClean="0">
                <a:latin typeface="Times New Roman" panose="02020603050405020304" pitchFamily="18" charset="0"/>
                <a:cs typeface="Times New Roman" panose="02020603050405020304" pitchFamily="18" charset="0"/>
              </a:rPr>
              <a:t>1 499 615 лв. </a:t>
            </a:r>
            <a:r>
              <a:rPr lang="ru-RU" b="0" baseline="0" dirty="0" smtClean="0">
                <a:latin typeface="Times New Roman" panose="02020603050405020304" pitchFamily="18" charset="0"/>
                <a:cs typeface="Times New Roman" panose="02020603050405020304" pitchFamily="18" charset="0"/>
              </a:rPr>
              <a:t>(Повишаване на ефективността при въвеждането на директивите и мерките по прилагането на актовете на Европейския съюз в българските закони</a:t>
            </a:r>
            <a:r>
              <a:rPr lang="bg-BG" b="0" baseline="0" dirty="0" smtClean="0">
                <a:latin typeface="Times New Roman" panose="02020603050405020304" pitchFamily="18" charset="0"/>
                <a:cs typeface="Times New Roman" panose="02020603050405020304" pitchFamily="18" charset="0"/>
              </a:rPr>
              <a:t>)</a:t>
            </a:r>
          </a:p>
          <a:p>
            <a:r>
              <a:rPr lang="bg-BG" b="0" baseline="0" dirty="0" smtClean="0">
                <a:latin typeface="Times New Roman" panose="02020603050405020304" pitchFamily="18" charset="0"/>
                <a:cs typeface="Times New Roman" panose="02020603050405020304" pitchFamily="18" charset="0"/>
              </a:rPr>
              <a:t>–   211 бр. на стойност </a:t>
            </a:r>
            <a:r>
              <a:rPr lang="bg-BG" sz="1100" b="0" kern="1200" dirty="0" smtClean="0">
                <a:solidFill>
                  <a:schemeClr val="tx1"/>
                </a:solidFill>
                <a:effectLst/>
                <a:latin typeface="+mn-lt"/>
                <a:ea typeface="+mn-ea"/>
                <a:cs typeface="+mn-cs"/>
              </a:rPr>
              <a:t>18 191 525</a:t>
            </a:r>
            <a:r>
              <a:rPr lang="en-US" sz="1100" b="0" kern="1200" dirty="0" smtClean="0">
                <a:solidFill>
                  <a:schemeClr val="tx1"/>
                </a:solidFill>
                <a:effectLst/>
                <a:latin typeface="+mn-lt"/>
                <a:ea typeface="+mn-ea"/>
                <a:cs typeface="+mn-cs"/>
              </a:rPr>
              <a:t> </a:t>
            </a:r>
            <a:r>
              <a:rPr lang="bg-BG" b="0" baseline="0" dirty="0" smtClean="0">
                <a:latin typeface="Times New Roman" panose="02020603050405020304" pitchFamily="18" charset="0"/>
                <a:cs typeface="Times New Roman" panose="02020603050405020304" pitchFamily="18" charset="0"/>
              </a:rPr>
              <a:t>лв. по процедурата за повишаване на гражданското участие в процесите на формулиране, изпълнение и мониторинг на политики и законодателство са подадени. </a:t>
            </a:r>
          </a:p>
          <a:p>
            <a:endParaRPr lang="bg-BG" b="0" baseline="0" dirty="0" smtClean="0">
              <a:latin typeface="Times New Roman" panose="02020603050405020304" pitchFamily="18" charset="0"/>
              <a:cs typeface="Times New Roman" panose="02020603050405020304" pitchFamily="18" charset="0"/>
            </a:endParaRPr>
          </a:p>
          <a:p>
            <a:r>
              <a:rPr lang="bg-BG" b="0" baseline="0" dirty="0" smtClean="0">
                <a:latin typeface="Times New Roman" panose="02020603050405020304" pitchFamily="18" charset="0"/>
                <a:cs typeface="Times New Roman" panose="02020603050405020304" pitchFamily="18" charset="0"/>
              </a:rPr>
              <a:t>-  1 бр. на </a:t>
            </a:r>
            <a:r>
              <a:rPr lang="ru-RU" sz="1100" b="0" i="0" u="none" strike="noStrike" kern="1200" baseline="0" dirty="0" smtClean="0">
                <a:solidFill>
                  <a:schemeClr val="tx1"/>
                </a:solidFill>
                <a:latin typeface="+mn-lt"/>
                <a:ea typeface="+mn-ea"/>
                <a:cs typeface="+mn-cs"/>
              </a:rPr>
              <a:t>Комисията за енергийно и водно регулиране на стойност 1 300 000 лв. (Развитие на аналитичния капацитет на Комисията за</a:t>
            </a:r>
          </a:p>
          <a:p>
            <a:r>
              <a:rPr lang="bg-BG" sz="1100" b="0" i="0" u="none" strike="noStrike" kern="1200" baseline="0" dirty="0" smtClean="0">
                <a:solidFill>
                  <a:schemeClr val="tx1"/>
                </a:solidFill>
                <a:latin typeface="+mn-lt"/>
                <a:ea typeface="+mn-ea"/>
                <a:cs typeface="+mn-cs"/>
              </a:rPr>
              <a:t>енергийно и водно регулиране);</a:t>
            </a:r>
          </a:p>
          <a:p>
            <a:r>
              <a:rPr lang="bg-BG" sz="1100" b="0" i="0" u="none" strike="noStrike" kern="1200" baseline="0" dirty="0" smtClean="0">
                <a:solidFill>
                  <a:schemeClr val="tx1"/>
                </a:solidFill>
                <a:latin typeface="+mn-lt"/>
                <a:ea typeface="+mn-ea"/>
                <a:cs typeface="+mn-cs"/>
              </a:rPr>
              <a:t>- 1 бр. на АМС на стойност 2 999 978 лв. (Усъвършенстване на концесионната политика)</a:t>
            </a:r>
            <a:endParaRPr lang="bg-BG" b="0" baseline="0" dirty="0" smtClean="0">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b="0" baseline="0" dirty="0" smtClean="0">
              <a:latin typeface="Times New Roman" panose="02020603050405020304" pitchFamily="18" charset="0"/>
              <a:cs typeface="Times New Roman" panose="02020603050405020304" pitchFamily="18" charset="0"/>
            </a:endParaRPr>
          </a:p>
          <a:p>
            <a:pPr algn="just"/>
            <a:r>
              <a:rPr lang="bg-BG" b="1" baseline="0" dirty="0" smtClean="0">
                <a:latin typeface="Times New Roman" panose="02020603050405020304" pitchFamily="18" charset="0"/>
                <a:cs typeface="Times New Roman" panose="02020603050405020304" pitchFamily="18" charset="0"/>
              </a:rPr>
              <a:t>ПО3</a:t>
            </a:r>
            <a:r>
              <a:rPr lang="bg-BG" b="0" baseline="0" dirty="0" smtClean="0">
                <a:latin typeface="Times New Roman" panose="02020603050405020304" pitchFamily="18" charset="0"/>
                <a:cs typeface="Times New Roman" panose="02020603050405020304" pitchFamily="18" charset="0"/>
              </a:rPr>
              <a:t> – 47 бр. на стойност 4 132 </a:t>
            </a:r>
            <a:r>
              <a:rPr lang="en-US" b="0" baseline="0" dirty="0" smtClean="0">
                <a:latin typeface="Times New Roman" panose="02020603050405020304" pitchFamily="18" charset="0"/>
                <a:cs typeface="Times New Roman" panose="02020603050405020304" pitchFamily="18" charset="0"/>
              </a:rPr>
              <a:t>3</a:t>
            </a:r>
            <a:r>
              <a:rPr lang="bg-BG" b="0" baseline="0" dirty="0" smtClean="0">
                <a:latin typeface="Times New Roman" panose="02020603050405020304" pitchFamily="18" charset="0"/>
                <a:cs typeface="Times New Roman" panose="02020603050405020304" pitchFamily="18" charset="0"/>
              </a:rPr>
              <a:t>69 лв. п</a:t>
            </a:r>
            <a:r>
              <a:rPr lang="ru-RU" b="0" baseline="0" dirty="0" smtClean="0">
                <a:latin typeface="Times New Roman" panose="02020603050405020304" pitchFamily="18" charset="0"/>
                <a:cs typeface="Times New Roman" panose="02020603050405020304" pitchFamily="18" charset="0"/>
              </a:rPr>
              <a:t>о процедура Граждански контрол върху реформата в съдебната система</a:t>
            </a:r>
            <a:endParaRPr lang="bg-BG" b="0" baseline="0" dirty="0" smtClean="0">
              <a:latin typeface="Times New Roman" panose="02020603050405020304" pitchFamily="18" charset="0"/>
              <a:cs typeface="Times New Roman" panose="02020603050405020304" pitchFamily="18" charset="0"/>
            </a:endParaRPr>
          </a:p>
          <a:p>
            <a:pPr algn="just"/>
            <a:endParaRPr lang="bg-BG" baseline="0" dirty="0" smtClean="0">
              <a:latin typeface="Times New Roman" panose="02020603050405020304" pitchFamily="18" charset="0"/>
              <a:cs typeface="Times New Roman" panose="02020603050405020304" pitchFamily="18" charset="0"/>
            </a:endParaRPr>
          </a:p>
          <a:p>
            <a:pPr algn="just"/>
            <a:r>
              <a:rPr lang="bg-BG" b="1" baseline="0" dirty="0" smtClean="0">
                <a:latin typeface="Times New Roman" panose="02020603050405020304" pitchFamily="18" charset="0"/>
                <a:cs typeface="Times New Roman" panose="02020603050405020304" pitchFamily="18" charset="0"/>
              </a:rPr>
              <a:t>167 сключени договора на стойност 288 021 725 лв. (44% от бюджета на програмата)</a:t>
            </a:r>
            <a:r>
              <a:rPr lang="ru-RU" b="1" baseline="0" dirty="0" smtClean="0">
                <a:latin typeface="Times New Roman" panose="02020603050405020304" pitchFamily="18" charset="0"/>
                <a:cs typeface="Times New Roman" panose="02020603050405020304" pitchFamily="18" charset="0"/>
              </a:rPr>
              <a:t> </a:t>
            </a:r>
            <a:r>
              <a:rPr lang="bg-BG" dirty="0" smtClean="0">
                <a:effectLst/>
                <a:latin typeface="Times New Roman" panose="02020603050405020304" pitchFamily="18"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542499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algn="just"/>
            <a:r>
              <a:rPr lang="bg-BG" sz="1100" dirty="0" smtClean="0">
                <a:latin typeface="Times New Roman" panose="02020603050405020304" pitchFamily="18" charset="0"/>
                <a:cs typeface="Times New Roman" panose="02020603050405020304" pitchFamily="18" charset="0"/>
              </a:rPr>
              <a:t>Договорени средства общо за над </a:t>
            </a:r>
            <a:r>
              <a:rPr lang="en-US" sz="1100" b="1" dirty="0" smtClean="0">
                <a:latin typeface="Times New Roman" panose="02020603050405020304" pitchFamily="18" charset="0"/>
                <a:cs typeface="Times New Roman" panose="02020603050405020304" pitchFamily="18" charset="0"/>
              </a:rPr>
              <a:t>28</a:t>
            </a:r>
            <a:r>
              <a:rPr lang="bg-BG" sz="1100" b="1" dirty="0" smtClean="0">
                <a:latin typeface="Times New Roman" panose="02020603050405020304" pitchFamily="18" charset="0"/>
                <a:cs typeface="Times New Roman" panose="02020603050405020304" pitchFamily="18" charset="0"/>
              </a:rPr>
              <a:t>8 млн. лв. </a:t>
            </a:r>
            <a:r>
              <a:rPr lang="bg-BG" sz="1100" dirty="0" smtClean="0">
                <a:latin typeface="Times New Roman" panose="02020603050405020304" pitchFamily="18" charset="0"/>
                <a:cs typeface="Times New Roman" panose="02020603050405020304" pitchFamily="18" charset="0"/>
              </a:rPr>
              <a:t>или </a:t>
            </a:r>
            <a:r>
              <a:rPr lang="bg-BG" sz="1100" b="1" dirty="0" smtClean="0">
                <a:latin typeface="Times New Roman" panose="02020603050405020304" pitchFamily="18" charset="0"/>
                <a:cs typeface="Times New Roman" panose="02020603050405020304" pitchFamily="18" charset="0"/>
              </a:rPr>
              <a:t>44 %</a:t>
            </a:r>
            <a:r>
              <a:rPr lang="bg-BG" sz="1100" b="1" baseline="0" dirty="0" smtClean="0">
                <a:latin typeface="Times New Roman" panose="02020603050405020304" pitchFamily="18" charset="0"/>
                <a:cs typeface="Times New Roman" panose="02020603050405020304" pitchFamily="18" charset="0"/>
              </a:rPr>
              <a:t> от финансовия план </a:t>
            </a:r>
            <a:r>
              <a:rPr lang="bg-BG" sz="1100" baseline="0" dirty="0" smtClean="0">
                <a:latin typeface="Times New Roman" panose="02020603050405020304" pitchFamily="18" charset="0"/>
                <a:cs typeface="Times New Roman" panose="02020603050405020304" pitchFamily="18" charset="0"/>
              </a:rPr>
              <a:t>на програмата:</a:t>
            </a:r>
          </a:p>
          <a:p>
            <a:pPr marL="0" indent="0" algn="just">
              <a:buFontTx/>
              <a:buNone/>
            </a:pPr>
            <a:endParaRPr lang="bg-BG" sz="1100" b="0" baseline="0" dirty="0" smtClean="0">
              <a:latin typeface="Times New Roman" panose="02020603050405020304" pitchFamily="18" charset="0"/>
              <a:cs typeface="Times New Roman" panose="02020603050405020304" pitchFamily="18" charset="0"/>
            </a:endParaRPr>
          </a:p>
          <a:p>
            <a:pPr marL="0" indent="0" algn="just">
              <a:buFontTx/>
              <a:buNone/>
            </a:pPr>
            <a:r>
              <a:rPr lang="bg-BG" sz="1100" b="0" baseline="0" dirty="0" smtClean="0">
                <a:latin typeface="Times New Roman" panose="02020603050405020304" pitchFamily="18" charset="0"/>
                <a:cs typeface="Times New Roman" panose="02020603050405020304" pitchFamily="18" charset="0"/>
              </a:rPr>
              <a:t>От договорените средства:</a:t>
            </a:r>
          </a:p>
          <a:p>
            <a:pPr marL="0" indent="0" algn="just">
              <a:buFontTx/>
              <a:buNone/>
            </a:pPr>
            <a:r>
              <a:rPr lang="bg-BG" sz="1100" b="1" baseline="0" dirty="0" smtClean="0">
                <a:latin typeface="Times New Roman" panose="02020603050405020304" pitchFamily="18" charset="0"/>
                <a:cs typeface="Times New Roman" panose="02020603050405020304" pitchFamily="18" charset="0"/>
              </a:rPr>
              <a:t>- </a:t>
            </a:r>
            <a:r>
              <a:rPr lang="en-US" sz="1100" b="1" baseline="0" dirty="0" smtClean="0">
                <a:latin typeface="Times New Roman" panose="02020603050405020304" pitchFamily="18" charset="0"/>
                <a:cs typeface="Times New Roman" panose="02020603050405020304" pitchFamily="18" charset="0"/>
              </a:rPr>
              <a:t>5</a:t>
            </a:r>
            <a:r>
              <a:rPr lang="bg-BG" sz="1100" b="1" baseline="0" dirty="0" smtClean="0">
                <a:latin typeface="Times New Roman" panose="02020603050405020304" pitchFamily="18" charset="0"/>
                <a:cs typeface="Times New Roman" panose="02020603050405020304" pitchFamily="18" charset="0"/>
              </a:rPr>
              <a:t>1</a:t>
            </a:r>
            <a:r>
              <a:rPr lang="en-US" sz="1100" b="1" baseline="0" dirty="0" smtClean="0">
                <a:latin typeface="Times New Roman" panose="02020603050405020304" pitchFamily="18" charset="0"/>
                <a:cs typeface="Times New Roman" panose="02020603050405020304" pitchFamily="18" charset="0"/>
              </a:rPr>
              <a:t> </a:t>
            </a:r>
            <a:r>
              <a:rPr lang="bg-BG" sz="1100" b="1" baseline="0" dirty="0" smtClean="0">
                <a:latin typeface="Times New Roman" panose="02020603050405020304" pitchFamily="18" charset="0"/>
                <a:cs typeface="Times New Roman" panose="02020603050405020304" pitchFamily="18" charset="0"/>
              </a:rPr>
              <a:t>% </a:t>
            </a:r>
            <a:r>
              <a:rPr lang="bg-BG" sz="1100" baseline="0" dirty="0" smtClean="0">
                <a:latin typeface="Times New Roman" panose="02020603050405020304" pitchFamily="18" charset="0"/>
                <a:cs typeface="Times New Roman" panose="02020603050405020304" pitchFamily="18" charset="0"/>
              </a:rPr>
              <a:t>са договорени 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a:t>
            </a:r>
            <a:r>
              <a:rPr lang="bg-BG" sz="1100" b="1" baseline="0" dirty="0" smtClean="0">
                <a:latin typeface="Times New Roman" panose="02020603050405020304" pitchFamily="18" charset="0"/>
                <a:cs typeface="Times New Roman" panose="02020603050405020304" pitchFamily="18" charset="0"/>
              </a:rPr>
              <a:t>1</a:t>
            </a:r>
            <a:r>
              <a:rPr lang="bg-BG" sz="1100" baseline="0" dirty="0" smtClean="0">
                <a:latin typeface="Times New Roman" panose="02020603050405020304" pitchFamily="18" charset="0"/>
                <a:cs typeface="Times New Roman" panose="02020603050405020304" pitchFamily="18" charset="0"/>
              </a:rPr>
              <a:t> (е-управление)</a:t>
            </a:r>
          </a:p>
          <a:p>
            <a:pPr marL="0" indent="0" algn="just">
              <a:buFontTx/>
              <a:buNone/>
            </a:pPr>
            <a:endParaRPr lang="bg-BG" sz="1100" b="0" baseline="0" dirty="0" smtClean="0">
              <a:latin typeface="Times New Roman" panose="02020603050405020304" pitchFamily="18" charset="0"/>
              <a:cs typeface="Times New Roman" panose="02020603050405020304" pitchFamily="18" charset="0"/>
            </a:endParaRPr>
          </a:p>
          <a:p>
            <a:pPr marL="0" indent="0" algn="just">
              <a:buFontTx/>
              <a:buNone/>
            </a:pPr>
            <a:r>
              <a:rPr lang="bg-BG" sz="1100" b="0" baseline="0" dirty="0" smtClean="0">
                <a:latin typeface="Times New Roman" panose="02020603050405020304" pitchFamily="18" charset="0"/>
                <a:cs typeface="Times New Roman" panose="02020603050405020304" pitchFamily="18" charset="0"/>
              </a:rPr>
              <a:t>Следват:</a:t>
            </a:r>
          </a:p>
          <a:p>
            <a:pPr marL="171450" indent="-171450" algn="just">
              <a:buFontTx/>
              <a:buChar char="-"/>
            </a:pPr>
            <a:r>
              <a:rPr lang="bg-BG" sz="1100" b="1" baseline="0" dirty="0" smtClean="0">
                <a:latin typeface="Times New Roman" panose="02020603050405020304" pitchFamily="18" charset="0"/>
                <a:cs typeface="Times New Roman" panose="02020603050405020304" pitchFamily="18" charset="0"/>
              </a:rPr>
              <a:t> 19,5 % </a:t>
            </a:r>
            <a:r>
              <a:rPr lang="bg-BG" sz="1100" baseline="0" dirty="0" smtClean="0">
                <a:latin typeface="Times New Roman" panose="02020603050405020304" pitchFamily="18" charset="0"/>
                <a:cs typeface="Times New Roman" panose="02020603050405020304" pitchFamily="18" charset="0"/>
              </a:rPr>
              <a:t>- 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a:t>
            </a:r>
            <a:r>
              <a:rPr lang="bg-BG" sz="1100" b="1" baseline="0" dirty="0" smtClean="0">
                <a:latin typeface="Times New Roman" panose="02020603050405020304" pitchFamily="18" charset="0"/>
                <a:cs typeface="Times New Roman" panose="02020603050405020304" pitchFamily="18" charset="0"/>
              </a:rPr>
              <a:t>4</a:t>
            </a:r>
            <a:r>
              <a:rPr lang="bg-BG" sz="1100" baseline="0" dirty="0" smtClean="0">
                <a:latin typeface="Times New Roman" panose="02020603050405020304" pitchFamily="18" charset="0"/>
                <a:cs typeface="Times New Roman" panose="02020603050405020304" pitchFamily="18" charset="0"/>
              </a:rPr>
              <a:t> (техническа помощ за ЕСИФ)</a:t>
            </a:r>
          </a:p>
          <a:p>
            <a:pPr marL="171450" indent="-171450" algn="just">
              <a:buFontTx/>
              <a:buChar char="-"/>
            </a:pPr>
            <a:endParaRPr lang="bg-BG" sz="1100" b="1"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1" baseline="0" dirty="0" smtClean="0">
                <a:latin typeface="Times New Roman" panose="02020603050405020304" pitchFamily="18" charset="0"/>
                <a:cs typeface="Times New Roman" panose="02020603050405020304" pitchFamily="18" charset="0"/>
              </a:rPr>
              <a:t>14,9 % </a:t>
            </a:r>
            <a:r>
              <a:rPr lang="bg-BG" sz="1100" baseline="0" dirty="0" smtClean="0">
                <a:latin typeface="Times New Roman" panose="02020603050405020304" pitchFamily="18" charset="0"/>
                <a:cs typeface="Times New Roman" panose="02020603050405020304" pitchFamily="18" charset="0"/>
              </a:rPr>
              <a:t>са договорени 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a:t>
            </a:r>
            <a:r>
              <a:rPr lang="bg-BG" sz="1100" b="1" baseline="0" dirty="0" smtClean="0">
                <a:latin typeface="Times New Roman" panose="02020603050405020304" pitchFamily="18" charset="0"/>
                <a:cs typeface="Times New Roman" panose="02020603050405020304" pitchFamily="18" charset="0"/>
              </a:rPr>
              <a:t>2</a:t>
            </a:r>
            <a:r>
              <a:rPr lang="bg-BG" sz="1100" baseline="0" dirty="0" smtClean="0">
                <a:latin typeface="Times New Roman" panose="02020603050405020304" pitchFamily="18" charset="0"/>
                <a:cs typeface="Times New Roman" panose="02020603050405020304" pitchFamily="18" charset="0"/>
              </a:rPr>
              <a:t> (</a:t>
            </a:r>
            <a:r>
              <a:rPr lang="bg-BG" sz="1100" b="0" kern="1200" dirty="0" smtClean="0">
                <a:solidFill>
                  <a:schemeClr val="tx1"/>
                </a:solidFill>
                <a:effectLst/>
                <a:latin typeface="Times New Roman" panose="02020603050405020304" pitchFamily="18" charset="0"/>
                <a:ea typeface="+mn-ea"/>
                <a:cs typeface="Times New Roman" panose="02020603050405020304" pitchFamily="18" charset="0"/>
              </a:rPr>
              <a:t>Ефективно и професионално управление в партньорство с гражданското общество и бизнеса)</a:t>
            </a:r>
            <a:endParaRPr lang="bg-BG" sz="1100" b="0" baseline="0" dirty="0" smtClean="0">
              <a:latin typeface="Times New Roman" panose="02020603050405020304" pitchFamily="18" charset="0"/>
              <a:cs typeface="Times New Roman" panose="02020603050405020304" pitchFamily="18" charset="0"/>
            </a:endParaRP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1" baseline="0" dirty="0" smtClean="0">
                <a:latin typeface="Times New Roman" panose="02020603050405020304" pitchFamily="18" charset="0"/>
                <a:cs typeface="Times New Roman" panose="02020603050405020304" pitchFamily="18" charset="0"/>
              </a:rPr>
              <a:t>10,5</a:t>
            </a:r>
            <a:r>
              <a:rPr lang="en-US" sz="1100" b="1" baseline="0" dirty="0" smtClean="0">
                <a:latin typeface="Times New Roman" panose="02020603050405020304" pitchFamily="18" charset="0"/>
                <a:cs typeface="Times New Roman" panose="02020603050405020304" pitchFamily="18" charset="0"/>
              </a:rPr>
              <a:t> </a:t>
            </a:r>
            <a:r>
              <a:rPr lang="bg-BG" sz="1100" b="1" baseline="0" dirty="0" smtClean="0">
                <a:latin typeface="Times New Roman" panose="02020603050405020304" pitchFamily="18" charset="0"/>
                <a:cs typeface="Times New Roman" panose="02020603050405020304" pitchFamily="18" charset="0"/>
              </a:rPr>
              <a:t>% </a:t>
            </a:r>
            <a:r>
              <a:rPr lang="bg-BG" sz="1100" baseline="0" dirty="0" smtClean="0">
                <a:latin typeface="Times New Roman" panose="02020603050405020304" pitchFamily="18" charset="0"/>
                <a:cs typeface="Times New Roman" panose="02020603050405020304" pitchFamily="18" charset="0"/>
              </a:rPr>
              <a:t>са ПО </a:t>
            </a:r>
            <a:r>
              <a:rPr lang="bg-BG" sz="1100" b="1" baseline="0" dirty="0" smtClean="0">
                <a:latin typeface="Times New Roman" panose="02020603050405020304" pitchFamily="18" charset="0"/>
                <a:cs typeface="Times New Roman" panose="02020603050405020304" pitchFamily="18" charset="0"/>
              </a:rPr>
              <a:t>3</a:t>
            </a:r>
            <a:r>
              <a:rPr lang="bg-BG" sz="1100" baseline="0" dirty="0" smtClean="0">
                <a:latin typeface="Times New Roman" panose="02020603050405020304" pitchFamily="18" charset="0"/>
                <a:cs typeface="Times New Roman" panose="02020603050405020304" pitchFamily="18" charset="0"/>
              </a:rPr>
              <a:t> (съдебна система) </a:t>
            </a: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aseline="0" dirty="0" smtClean="0">
                <a:latin typeface="Times New Roman" panose="02020603050405020304" pitchFamily="18" charset="0"/>
                <a:cs typeface="Times New Roman" panose="02020603050405020304" pitchFamily="18" charset="0"/>
              </a:rPr>
              <a:t>и </a:t>
            </a:r>
            <a:r>
              <a:rPr lang="bg-BG" sz="1100" b="1" baseline="0" dirty="0" smtClean="0">
                <a:latin typeface="Times New Roman" panose="02020603050405020304" pitchFamily="18" charset="0"/>
                <a:cs typeface="Times New Roman" panose="02020603050405020304" pitchFamily="18" charset="0"/>
              </a:rPr>
              <a:t>4,2 %</a:t>
            </a:r>
            <a:r>
              <a:rPr lang="bg-BG" sz="1100" baseline="0" dirty="0" smtClean="0">
                <a:latin typeface="Times New Roman" panose="02020603050405020304" pitchFamily="18" charset="0"/>
                <a:cs typeface="Times New Roman" panose="02020603050405020304" pitchFamily="18" charset="0"/>
              </a:rPr>
              <a:t> са 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a:t>
            </a:r>
            <a:r>
              <a:rPr lang="bg-BG" sz="1100" b="1" baseline="0" dirty="0" smtClean="0">
                <a:latin typeface="Times New Roman" panose="02020603050405020304" pitchFamily="18" charset="0"/>
                <a:cs typeface="Times New Roman" panose="02020603050405020304" pitchFamily="18" charset="0"/>
              </a:rPr>
              <a:t>5</a:t>
            </a:r>
            <a:r>
              <a:rPr lang="bg-BG" sz="1100" baseline="0" dirty="0" smtClean="0">
                <a:latin typeface="Times New Roman" panose="02020603050405020304" pitchFamily="18" charset="0"/>
                <a:cs typeface="Times New Roman" panose="02020603050405020304" pitchFamily="18" charset="0"/>
              </a:rPr>
              <a:t> (техническа помощ за УО).</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1 – 2</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6</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бр. – 147 000 251 лева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2 – 66 бр. – </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42 </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781</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450</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лева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3 – 3</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3</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бр. - </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30 250 07</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9</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лева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4 – 3</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9</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бр. – </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56 030 64</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5 лева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5 – 2 бр. – </a:t>
            </a:r>
            <a:r>
              <a:rPr kumimoji="0" lang="en-US"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11 959 300</a:t>
            </a:r>
            <a:r>
              <a:rPr kumimoji="0" lang="bg-BG"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лева</a:t>
            </a:r>
          </a:p>
        </p:txBody>
      </p:sp>
    </p:spTree>
    <p:extLst>
      <p:ext uri="{BB962C8B-B14F-4D97-AF65-F5344CB8AC3E}">
        <p14:creationId xmlns:p14="http://schemas.microsoft.com/office/powerpoint/2010/main" val="3370231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algn="just"/>
            <a:r>
              <a:rPr lang="bg-BG" sz="1100" dirty="0" smtClean="0">
                <a:latin typeface="Times New Roman" panose="02020603050405020304" pitchFamily="18" charset="0"/>
                <a:cs typeface="Times New Roman" panose="02020603050405020304" pitchFamily="18" charset="0"/>
              </a:rPr>
              <a:t>Спрямо</a:t>
            </a:r>
            <a:r>
              <a:rPr lang="bg-BG" sz="1100" baseline="0" dirty="0" smtClean="0">
                <a:latin typeface="Times New Roman" panose="02020603050405020304" pitchFamily="18" charset="0"/>
                <a:cs typeface="Times New Roman" panose="02020603050405020304" pitchFamily="18" charset="0"/>
              </a:rPr>
              <a:t> предвидените средства по всяка приоритетна ос</a:t>
            </a:r>
            <a:r>
              <a:rPr lang="bg-BG" sz="1100" dirty="0" smtClean="0">
                <a:latin typeface="Times New Roman" panose="02020603050405020304" pitchFamily="18" charset="0"/>
                <a:cs typeface="Times New Roman" panose="02020603050405020304" pitchFamily="18" charset="0"/>
              </a:rPr>
              <a:t>:</a:t>
            </a:r>
          </a:p>
          <a:p>
            <a:pPr marL="171450" indent="-171450" algn="just">
              <a:buFontTx/>
              <a:buChar char="-"/>
            </a:pPr>
            <a:endParaRPr lang="bg-BG" sz="110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dirty="0" smtClean="0">
                <a:latin typeface="Times New Roman" panose="02020603050405020304" pitchFamily="18" charset="0"/>
                <a:cs typeface="Times New Roman" panose="02020603050405020304" pitchFamily="18" charset="0"/>
              </a:rPr>
              <a:t>по </a:t>
            </a:r>
            <a:r>
              <a:rPr lang="bg-BG" sz="1100" dirty="0" err="1" smtClean="0">
                <a:latin typeface="Times New Roman" panose="02020603050405020304" pitchFamily="18" charset="0"/>
                <a:cs typeface="Times New Roman" panose="02020603050405020304" pitchFamily="18" charset="0"/>
              </a:rPr>
              <a:t>ПО</a:t>
            </a:r>
            <a:r>
              <a:rPr lang="bg-BG" sz="1100" dirty="0" smtClean="0">
                <a:latin typeface="Times New Roman" panose="02020603050405020304" pitchFamily="18" charset="0"/>
                <a:cs typeface="Times New Roman" panose="02020603050405020304" pitchFamily="18" charset="0"/>
              </a:rPr>
              <a:t> 1 са договорени най-голяма част: 54</a:t>
            </a:r>
            <a:r>
              <a:rPr lang="bg-BG" sz="1100" baseline="0" dirty="0" smtClean="0">
                <a:latin typeface="Times New Roman" panose="02020603050405020304" pitchFamily="18" charset="0"/>
                <a:cs typeface="Times New Roman" panose="02020603050405020304" pitchFamily="18" charset="0"/>
              </a:rPr>
              <a:t> % от бюджета на оста;</a:t>
            </a: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aseline="0" dirty="0" smtClean="0">
                <a:latin typeface="Times New Roman" panose="02020603050405020304" pitchFamily="18" charset="0"/>
                <a:cs typeface="Times New Roman" panose="02020603050405020304" pitchFamily="18" charset="0"/>
              </a:rPr>
              <a:t>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5 – 50 % от бюджета по тази ос;</a:t>
            </a: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aseline="0" dirty="0" smtClean="0">
                <a:latin typeface="Times New Roman" panose="02020603050405020304" pitchFamily="18" charset="0"/>
                <a:cs typeface="Times New Roman" panose="02020603050405020304" pitchFamily="18" charset="0"/>
              </a:rPr>
              <a:t>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3 – 44 % от бюджета за тази ос;</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bg-BG" sz="1100" dirty="0" smtClean="0">
              <a:latin typeface="Times New Roman" panose="02020603050405020304" pitchFamily="18"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dirty="0" smtClean="0">
                <a:latin typeface="Times New Roman" panose="02020603050405020304" pitchFamily="18" charset="0"/>
                <a:cs typeface="Times New Roman" panose="02020603050405020304" pitchFamily="18" charset="0"/>
              </a:rPr>
              <a:t>по </a:t>
            </a:r>
            <a:r>
              <a:rPr lang="bg-BG" sz="1100" dirty="0" err="1" smtClean="0">
                <a:latin typeface="Times New Roman" panose="02020603050405020304" pitchFamily="18" charset="0"/>
                <a:cs typeface="Times New Roman" panose="02020603050405020304" pitchFamily="18" charset="0"/>
              </a:rPr>
              <a:t>ПО</a:t>
            </a:r>
            <a:r>
              <a:rPr lang="bg-BG" sz="1100" dirty="0" smtClean="0">
                <a:latin typeface="Times New Roman" panose="02020603050405020304" pitchFamily="18" charset="0"/>
                <a:cs typeface="Times New Roman" panose="02020603050405020304" pitchFamily="18" charset="0"/>
              </a:rPr>
              <a:t> 4 – 40 % </a:t>
            </a:r>
            <a:r>
              <a:rPr lang="bg-BG" sz="1100" baseline="0" dirty="0" smtClean="0">
                <a:latin typeface="Times New Roman" panose="02020603050405020304" pitchFamily="18" charset="0"/>
                <a:cs typeface="Times New Roman" panose="02020603050405020304" pitchFamily="18" charset="0"/>
              </a:rPr>
              <a:t>от бюджета за тази ос;</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bg-BG" sz="1100" baseline="0" dirty="0" smtClean="0">
              <a:latin typeface="Times New Roman" panose="02020603050405020304" pitchFamily="18"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baseline="0" dirty="0" smtClean="0">
                <a:latin typeface="Times New Roman" panose="02020603050405020304" pitchFamily="18" charset="0"/>
                <a:cs typeface="Times New Roman" panose="02020603050405020304" pitchFamily="18" charset="0"/>
              </a:rPr>
              <a:t>и 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2 – по 29 % от бюджета за тази ос.</a:t>
            </a:r>
            <a:endParaRPr lang="bg-BG" sz="1100" dirty="0" smtClean="0">
              <a:latin typeface="Times New Roman" panose="02020603050405020304" pitchFamily="18" charset="0"/>
              <a:cs typeface="Times New Roman" panose="02020603050405020304" pitchFamily="18" charset="0"/>
            </a:endParaRPr>
          </a:p>
          <a:p>
            <a:pPr algn="just"/>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3394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282575"/>
            <a:ext cx="3968750" cy="2808288"/>
          </a:xfrm>
          <a:prstGeom prst="rect">
            <a:avLst/>
          </a:prstGeom>
        </p:spPr>
      </p:sp>
      <p:sp>
        <p:nvSpPr>
          <p:cNvPr id="3" name="Notes Placeholder 2"/>
          <p:cNvSpPr>
            <a:spLocks noGrp="1"/>
          </p:cNvSpPr>
          <p:nvPr>
            <p:ph type="body" idx="1"/>
          </p:nvPr>
        </p:nvSpPr>
        <p:spPr>
          <a:xfrm>
            <a:off x="329730" y="3811191"/>
            <a:ext cx="6138215" cy="5832648"/>
          </a:xfrm>
          <a:prstGeom prst="rect">
            <a:avLst/>
          </a:prstGeom>
        </p:spPr>
        <p:txBody>
          <a:bodyPr/>
          <a:lstStyle/>
          <a:p>
            <a:pPr algn="just"/>
            <a:r>
              <a:rPr lang="bg-BG" sz="1100" dirty="0" smtClean="0">
                <a:latin typeface="Times New Roman" panose="02020603050405020304" pitchFamily="18" charset="0"/>
                <a:cs typeface="Times New Roman" panose="02020603050405020304" pitchFamily="18" charset="0"/>
              </a:rPr>
              <a:t>Най-много са </a:t>
            </a:r>
            <a:r>
              <a:rPr lang="bg-BG" sz="1100" b="1" dirty="0" smtClean="0">
                <a:latin typeface="Times New Roman" panose="02020603050405020304" pitchFamily="18" charset="0"/>
                <a:cs typeface="Times New Roman" panose="02020603050405020304" pitchFamily="18" charset="0"/>
              </a:rPr>
              <a:t>договорите</a:t>
            </a:r>
            <a:r>
              <a:rPr lang="bg-BG" sz="1100" b="0" dirty="0" smtClean="0">
                <a:latin typeface="Times New Roman" panose="02020603050405020304" pitchFamily="18" charset="0"/>
                <a:cs typeface="Times New Roman" panose="02020603050405020304" pitchFamily="18" charset="0"/>
              </a:rPr>
              <a:t>,</a:t>
            </a:r>
            <a:r>
              <a:rPr lang="bg-BG" sz="1100" b="0" baseline="0" dirty="0" smtClean="0">
                <a:latin typeface="Times New Roman" panose="02020603050405020304" pitchFamily="18" charset="0"/>
                <a:cs typeface="Times New Roman" panose="02020603050405020304" pitchFamily="18" charset="0"/>
              </a:rPr>
              <a:t> сключени с </a:t>
            </a:r>
            <a:r>
              <a:rPr lang="bg-BG" sz="1100" b="1" baseline="0" dirty="0" smtClean="0">
                <a:latin typeface="Times New Roman" panose="02020603050405020304" pitchFamily="18" charset="0"/>
                <a:cs typeface="Times New Roman" panose="02020603050405020304" pitchFamily="18" charset="0"/>
              </a:rPr>
              <a:t>централната администрация</a:t>
            </a:r>
            <a:r>
              <a:rPr lang="bg-BG" sz="1100" baseline="0" dirty="0" smtClean="0">
                <a:latin typeface="Times New Roman" panose="02020603050405020304" pitchFamily="18" charset="0"/>
                <a:cs typeface="Times New Roman" panose="02020603050405020304" pitchFamily="18" charset="0"/>
              </a:rPr>
              <a:t>:</a:t>
            </a:r>
          </a:p>
          <a:p>
            <a:pPr marL="171450" indent="-171450" algn="just">
              <a:buFontTx/>
              <a:buChar char="-"/>
            </a:pPr>
            <a:r>
              <a:rPr lang="bg-BG" sz="1100" baseline="0" dirty="0" smtClean="0">
                <a:latin typeface="Times New Roman" panose="02020603050405020304" pitchFamily="18" charset="0"/>
                <a:cs typeface="Times New Roman" panose="02020603050405020304" pitchFamily="18" charset="0"/>
              </a:rPr>
              <a:t>както по отношение на </a:t>
            </a:r>
            <a:r>
              <a:rPr lang="bg-BG" sz="1100" b="1" baseline="0" dirty="0" smtClean="0">
                <a:latin typeface="Times New Roman" panose="02020603050405020304" pitchFamily="18" charset="0"/>
                <a:cs typeface="Times New Roman" panose="02020603050405020304" pitchFamily="18" charset="0"/>
              </a:rPr>
              <a:t>стойност на получените средства (86,6 % </a:t>
            </a:r>
            <a:r>
              <a:rPr lang="bg-BG" sz="1100" b="0" baseline="0" dirty="0" smtClean="0">
                <a:latin typeface="Times New Roman" panose="02020603050405020304" pitchFamily="18" charset="0"/>
                <a:cs typeface="Times New Roman" panose="02020603050405020304" pitchFamily="18" charset="0"/>
              </a:rPr>
              <a:t>от всички договорени средства);</a:t>
            </a:r>
            <a:endParaRPr lang="en-US" sz="1100" b="0" baseline="0" dirty="0" smtClean="0">
              <a:latin typeface="Times New Roman" panose="02020603050405020304" pitchFamily="18"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baseline="0" dirty="0" smtClean="0">
                <a:latin typeface="Times New Roman" panose="02020603050405020304" pitchFamily="18" charset="0"/>
                <a:cs typeface="Times New Roman" panose="02020603050405020304" pitchFamily="18" charset="0"/>
              </a:rPr>
              <a:t>така и по отношение </a:t>
            </a:r>
            <a:r>
              <a:rPr lang="bg-BG" sz="1100" b="1" baseline="0" dirty="0" smtClean="0">
                <a:latin typeface="Times New Roman" panose="02020603050405020304" pitchFamily="18" charset="0"/>
                <a:cs typeface="Times New Roman" panose="02020603050405020304" pitchFamily="18" charset="0"/>
              </a:rPr>
              <a:t>брой на подписаните договори (70,7 % </a:t>
            </a:r>
            <a:r>
              <a:rPr lang="bg-BG" sz="1100" b="0" baseline="0" dirty="0" smtClean="0">
                <a:latin typeface="Times New Roman" panose="02020603050405020304" pitchFamily="18" charset="0"/>
                <a:cs typeface="Times New Roman" panose="02020603050405020304" pitchFamily="18" charset="0"/>
              </a:rPr>
              <a:t>от всички договори/заповеди).</a:t>
            </a:r>
            <a:endParaRPr lang="bg-BG" sz="1100" b="0" dirty="0" smtClean="0">
              <a:latin typeface="Times New Roman" panose="02020603050405020304" pitchFamily="18" charset="0"/>
              <a:cs typeface="Times New Roman" panose="02020603050405020304" pitchFamily="18" charset="0"/>
            </a:endParaRPr>
          </a:p>
          <a:p>
            <a:pPr marL="171450" indent="-171450" algn="just">
              <a:buFontTx/>
              <a:buChar char="-"/>
            </a:pPr>
            <a:endParaRPr lang="bg-BG" sz="1100" b="0" baseline="0" dirty="0" smtClean="0">
              <a:latin typeface="Times New Roman" panose="02020603050405020304" pitchFamily="18" charset="0"/>
              <a:cs typeface="Times New Roman" panose="02020603050405020304" pitchFamily="18" charset="0"/>
            </a:endParaRP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3984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7</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735925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0" indent="0">
              <a:buFontTx/>
              <a:buNone/>
            </a:pPr>
            <a:r>
              <a:rPr lang="bg-BG" sz="1200" b="1" kern="1200" dirty="0" smtClean="0">
                <a:solidFill>
                  <a:schemeClr val="tx1"/>
                </a:solidFill>
                <a:effectLst/>
                <a:latin typeface="+mn-lt"/>
                <a:ea typeface="+mn-ea"/>
                <a:cs typeface="+mn-cs"/>
              </a:rPr>
              <a:t>Ключови теми</a:t>
            </a:r>
            <a:r>
              <a:rPr lang="bg-BG" sz="1200" b="1" kern="1200" baseline="0" dirty="0" smtClean="0">
                <a:solidFill>
                  <a:schemeClr val="tx1"/>
                </a:solidFill>
                <a:effectLst/>
                <a:latin typeface="+mn-lt"/>
                <a:ea typeface="+mn-ea"/>
                <a:cs typeface="+mn-cs"/>
              </a:rPr>
              <a:t> </a:t>
            </a:r>
            <a:r>
              <a:rPr lang="bg-BG" sz="1200" b="0" kern="1200" dirty="0" smtClean="0">
                <a:solidFill>
                  <a:schemeClr val="tx1"/>
                </a:solidFill>
                <a:effectLst/>
                <a:latin typeface="+mn-lt"/>
                <a:ea typeface="+mn-ea"/>
                <a:cs typeface="+mn-cs"/>
              </a:rPr>
              <a:t>"Общинска собственост ", "Устройство на територията",  "Превенция и действия при бедствия" , "Обществен ред и сигурност",  "Образование",  "Социални дейности",  "Местни данъци и такси",  "Общински бюджети", "Управление на водите и "Управление на отпадъците"; </a:t>
            </a:r>
          </a:p>
          <a:p>
            <a:pPr algn="just"/>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Провеждане на обучения по заявка на общините</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p>
          <a:p>
            <a:pPr algn="just"/>
            <a:endPar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200" kern="1200" dirty="0" smtClean="0">
                <a:solidFill>
                  <a:schemeClr val="tx1"/>
                </a:solidFill>
                <a:effectLst/>
                <a:latin typeface="+mn-lt"/>
                <a:ea typeface="+mn-ea"/>
                <a:cs typeface="+mn-cs"/>
              </a:rPr>
              <a:t>Заявка ще се приема при минимум 1 и максимум 10 обучаеми. Минималният брой от един обучаем е поради спецификата на малките общини, където често един експерт  съвместява две до три сфери на дейност. Следва да се има предвид, че дейността "Обучение по заявка" е отделно обособена поради специфичността - на място според конкретните проблеми се дават практически решения. Това не предполага голям брой обучаеми служители. След получаване на заявката,  НСОРБ ще подбере подходящ общински експерт  с необходимата </a:t>
            </a:r>
            <a:r>
              <a:rPr lang="bg-BG" sz="1200" kern="1200" dirty="0" err="1" smtClean="0">
                <a:solidFill>
                  <a:schemeClr val="tx1"/>
                </a:solidFill>
                <a:effectLst/>
                <a:latin typeface="+mn-lt"/>
                <a:ea typeface="+mn-ea"/>
                <a:cs typeface="+mn-cs"/>
              </a:rPr>
              <a:t>компетеност</a:t>
            </a:r>
            <a:r>
              <a:rPr lang="bg-BG" sz="1200" kern="1200" dirty="0" smtClean="0">
                <a:solidFill>
                  <a:schemeClr val="tx1"/>
                </a:solidFill>
                <a:effectLst/>
                <a:latin typeface="+mn-lt"/>
                <a:ea typeface="+mn-ea"/>
                <a:cs typeface="+mn-cs"/>
              </a:rPr>
              <a:t> от експертните мрежи, който, на място, в заявилата община, в рамките на до 5 работни дни ще обучи свои колеги по конкретен казус или проблем</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Подготовка на практически наръчници по отделните обучителни теми</a:t>
            </a:r>
          </a:p>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8</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292573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sz="1100" b="0" baseline="0" dirty="0" smtClean="0">
              <a:latin typeface="Times New Roman" panose="02020603050405020304" pitchFamily="18" charset="0"/>
              <a:cs typeface="Times New Roman" panose="02020603050405020304" pitchFamily="18" charset="0"/>
            </a:endParaRPr>
          </a:p>
          <a:p>
            <a:r>
              <a:rPr lang="bg-BG" sz="1100" b="0" baseline="0" dirty="0" smtClean="0">
                <a:latin typeface="Times New Roman" panose="02020603050405020304" pitchFamily="18" charset="0"/>
                <a:cs typeface="Times New Roman" panose="02020603050405020304" pitchFamily="18" charset="0"/>
              </a:rPr>
              <a:t>  </a:t>
            </a:r>
            <a:endParaRPr lang="bg-BG" sz="11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solidFill>
                  <a:prstClr val="black"/>
                </a:solidFill>
              </a:rPr>
              <a:pPr/>
              <a:t>9</a:t>
            </a:fld>
            <a:endParaRPr lang="bg-BG">
              <a:solidFill>
                <a:prstClr val="black"/>
              </a:solidFill>
            </a:endParaRPr>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1116879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smtClean="0"/>
              <a:t>Click to edit Master title style</a:t>
            </a:r>
            <a:endParaRPr lang="bg-BG"/>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bg-BG"/>
          </a:p>
        </p:txBody>
      </p:sp>
      <p:sp>
        <p:nvSpPr>
          <p:cNvPr id="4" name="Date Placeholder 3"/>
          <p:cNvSpPr>
            <a:spLocks noGrp="1"/>
          </p:cNvSpPr>
          <p:nvPr>
            <p:ph type="dt" sz="half" idx="10"/>
          </p:nvPr>
        </p:nvSpPr>
        <p:spPr/>
        <p:txBody>
          <a:bodyPr/>
          <a:lstStyle>
            <a:lvl1pPr>
              <a:defRPr/>
            </a:lvl1pPr>
          </a:lstStyle>
          <a:p>
            <a:pPr>
              <a:defRPr/>
            </a:pPr>
            <a:fld id="{20EB2ECA-889B-4478-A9C7-4BABDEE1931F}" type="datetimeFigureOut">
              <a:rPr lang="bg-BG"/>
              <a:pPr>
                <a:defRPr/>
              </a:pPr>
              <a:t>28.11.2018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D32385D1-0587-4E42-A440-498DF666C910}" type="slidenum">
              <a:rPr lang="bg-BG" altLang="bg-BG"/>
              <a:pPr>
                <a:defRPr/>
              </a:pPr>
              <a:t>‹#›</a:t>
            </a:fld>
            <a:endParaRPr lang="bg-BG" altLang="bg-BG"/>
          </a:p>
        </p:txBody>
      </p:sp>
    </p:spTree>
    <p:extLst>
      <p:ext uri="{BB962C8B-B14F-4D97-AF65-F5344CB8AC3E}">
        <p14:creationId xmlns:p14="http://schemas.microsoft.com/office/powerpoint/2010/main" val="1171047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547D9268-31FA-4EAC-9F5F-575E3CDB562B}" type="datetimeFigureOut">
              <a:rPr lang="bg-BG"/>
              <a:pPr>
                <a:defRPr/>
              </a:pPr>
              <a:t>28.11.2018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9DA137A6-5692-467C-B89F-ABADA3938763}" type="slidenum">
              <a:rPr lang="bg-BG" altLang="bg-BG"/>
              <a:pPr>
                <a:defRPr/>
              </a:pPr>
              <a:t>‹#›</a:t>
            </a:fld>
            <a:endParaRPr lang="bg-BG" altLang="bg-BG"/>
          </a:p>
        </p:txBody>
      </p:sp>
    </p:spTree>
    <p:extLst>
      <p:ext uri="{BB962C8B-B14F-4D97-AF65-F5344CB8AC3E}">
        <p14:creationId xmlns:p14="http://schemas.microsoft.com/office/powerpoint/2010/main" val="813143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67112" y="334306"/>
            <a:ext cx="2812588" cy="7113188"/>
          </a:xfrm>
        </p:spPr>
        <p:txBody>
          <a:bodyPr vert="eaVert"/>
          <a:lstStyle/>
          <a:p>
            <a:r>
              <a:rPr lang="en-US" smtClean="0"/>
              <a:t>Click to edit Master title style</a:t>
            </a:r>
            <a:endParaRPr lang="bg-BG"/>
          </a:p>
        </p:txBody>
      </p:sp>
      <p:sp>
        <p:nvSpPr>
          <p:cNvPr id="3" name="Vertical Text Placeholder 2"/>
          <p:cNvSpPr>
            <a:spLocks noGrp="1"/>
          </p:cNvSpPr>
          <p:nvPr>
            <p:ph type="body" orient="vert" idx="1"/>
          </p:nvPr>
        </p:nvSpPr>
        <p:spPr>
          <a:xfrm>
            <a:off x="625639" y="334306"/>
            <a:ext cx="8263250" cy="7113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3C0E0774-194E-4EBE-88C6-570BAA896AD8}" type="datetimeFigureOut">
              <a:rPr lang="bg-BG"/>
              <a:pPr>
                <a:defRPr/>
              </a:pPr>
              <a:t>28.11.2018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625F88AE-367F-4510-8CB0-27135BADF218}" type="slidenum">
              <a:rPr lang="bg-BG" altLang="bg-BG"/>
              <a:pPr>
                <a:defRPr/>
              </a:pPr>
              <a:t>‹#›</a:t>
            </a:fld>
            <a:endParaRPr lang="bg-BG" altLang="bg-BG"/>
          </a:p>
        </p:txBody>
      </p:sp>
    </p:spTree>
    <p:extLst>
      <p:ext uri="{BB962C8B-B14F-4D97-AF65-F5344CB8AC3E}">
        <p14:creationId xmlns:p14="http://schemas.microsoft.com/office/powerpoint/2010/main" val="93760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75E7D585-153A-4BBB-9EC4-A87D751F51E4}" type="datetimeFigureOut">
              <a:rPr lang="bg-BG"/>
              <a:pPr>
                <a:defRPr/>
              </a:pPr>
              <a:t>28.11.2018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2CF2F3A9-1B46-434F-8E59-897FD3775297}" type="slidenum">
              <a:rPr lang="bg-BG" altLang="bg-BG"/>
              <a:pPr>
                <a:defRPr/>
              </a:pPr>
              <a:t>‹#›</a:t>
            </a:fld>
            <a:endParaRPr lang="bg-BG" altLang="bg-BG"/>
          </a:p>
        </p:txBody>
      </p:sp>
    </p:spTree>
    <p:extLst>
      <p:ext uri="{BB962C8B-B14F-4D97-AF65-F5344CB8AC3E}">
        <p14:creationId xmlns:p14="http://schemas.microsoft.com/office/powerpoint/2010/main" val="2212385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2"/>
            <a:ext cx="9089390" cy="1501751"/>
          </a:xfrm>
        </p:spPr>
        <p:txBody>
          <a:bodyPr anchor="t"/>
          <a:lstStyle>
            <a:lvl1pPr algn="l">
              <a:defRPr sz="4600" b="1" cap="all"/>
            </a:lvl1pPr>
          </a:lstStyle>
          <a:p>
            <a:r>
              <a:rPr lang="en-US" smtClean="0"/>
              <a:t>Click to edit Master title style</a:t>
            </a:r>
            <a:endParaRPr lang="bg-BG"/>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41B4106-156D-4D39-B0C1-B20606E3348F}" type="datetimeFigureOut">
              <a:rPr lang="bg-BG"/>
              <a:pPr>
                <a:defRPr/>
              </a:pPr>
              <a:t>28.11.2018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ED6E4981-F0FB-4CDB-A5F9-663227D1C4EC}" type="slidenum">
              <a:rPr lang="bg-BG" altLang="bg-BG"/>
              <a:pPr>
                <a:defRPr/>
              </a:pPr>
              <a:t>‹#›</a:t>
            </a:fld>
            <a:endParaRPr lang="bg-BG" altLang="bg-BG"/>
          </a:p>
        </p:txBody>
      </p:sp>
    </p:spTree>
    <p:extLst>
      <p:ext uri="{BB962C8B-B14F-4D97-AF65-F5344CB8AC3E}">
        <p14:creationId xmlns:p14="http://schemas.microsoft.com/office/powerpoint/2010/main" val="2933117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sz="half" idx="1"/>
          </p:nvPr>
        </p:nvSpPr>
        <p:spPr>
          <a:xfrm>
            <a:off x="625639" y="1944575"/>
            <a:ext cx="5537918"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6341781" y="1944575"/>
            <a:ext cx="5537919"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3"/>
          <p:cNvSpPr>
            <a:spLocks noGrp="1"/>
          </p:cNvSpPr>
          <p:nvPr>
            <p:ph type="dt" sz="half" idx="10"/>
          </p:nvPr>
        </p:nvSpPr>
        <p:spPr/>
        <p:txBody>
          <a:bodyPr/>
          <a:lstStyle>
            <a:lvl1pPr>
              <a:defRPr/>
            </a:lvl1pPr>
          </a:lstStyle>
          <a:p>
            <a:pPr>
              <a:defRPr/>
            </a:pPr>
            <a:fld id="{794B6120-4289-48EB-BC69-D31665769C6E}" type="datetimeFigureOut">
              <a:rPr lang="bg-BG"/>
              <a:pPr>
                <a:defRPr/>
              </a:pPr>
              <a:t>28.11.2018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9F06A3C1-1B48-402C-9EF7-B9F96662CA0C}" type="slidenum">
              <a:rPr lang="bg-BG" altLang="bg-BG"/>
              <a:pPr>
                <a:defRPr/>
              </a:pPr>
              <a:t>‹#›</a:t>
            </a:fld>
            <a:endParaRPr lang="bg-BG" altLang="bg-BG"/>
          </a:p>
        </p:txBody>
      </p:sp>
    </p:spTree>
    <p:extLst>
      <p:ext uri="{BB962C8B-B14F-4D97-AF65-F5344CB8AC3E}">
        <p14:creationId xmlns:p14="http://schemas.microsoft.com/office/powerpoint/2010/main" val="3027045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lvl1pPr>
              <a:defRPr/>
            </a:lvl1pPr>
          </a:lstStyle>
          <a:p>
            <a:r>
              <a:rPr lang="en-US" smtClean="0"/>
              <a:t>Click to edit Master title style</a:t>
            </a:r>
            <a:endParaRPr lang="bg-BG"/>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7" name="Date Placeholder 3"/>
          <p:cNvSpPr>
            <a:spLocks noGrp="1"/>
          </p:cNvSpPr>
          <p:nvPr>
            <p:ph type="dt" sz="half" idx="10"/>
          </p:nvPr>
        </p:nvSpPr>
        <p:spPr/>
        <p:txBody>
          <a:bodyPr/>
          <a:lstStyle>
            <a:lvl1pPr>
              <a:defRPr/>
            </a:lvl1pPr>
          </a:lstStyle>
          <a:p>
            <a:pPr>
              <a:defRPr/>
            </a:pPr>
            <a:fld id="{FB0BAC7B-E9FA-4A39-9884-2010870FDB3B}" type="datetimeFigureOut">
              <a:rPr lang="bg-BG"/>
              <a:pPr>
                <a:defRPr/>
              </a:pPr>
              <a:t>28.11.2018 г.</a:t>
            </a:fld>
            <a:endParaRPr lang="bg-BG"/>
          </a:p>
        </p:txBody>
      </p:sp>
      <p:sp>
        <p:nvSpPr>
          <p:cNvPr id="8" name="Footer Placeholder 4"/>
          <p:cNvSpPr>
            <a:spLocks noGrp="1"/>
          </p:cNvSpPr>
          <p:nvPr>
            <p:ph type="ftr" sz="quarter" idx="11"/>
          </p:nvPr>
        </p:nvSpPr>
        <p:spPr/>
        <p:txBody>
          <a:bodyPr/>
          <a:lstStyle>
            <a:lvl1pPr>
              <a:defRPr/>
            </a:lvl1pPr>
          </a:lstStyle>
          <a:p>
            <a:pPr>
              <a:defRPr/>
            </a:pPr>
            <a:endParaRPr lang="bg-BG"/>
          </a:p>
        </p:txBody>
      </p:sp>
      <p:sp>
        <p:nvSpPr>
          <p:cNvPr id="9" name="Slide Number Placeholder 5"/>
          <p:cNvSpPr>
            <a:spLocks noGrp="1"/>
          </p:cNvSpPr>
          <p:nvPr>
            <p:ph type="sldNum" sz="quarter" idx="12"/>
          </p:nvPr>
        </p:nvSpPr>
        <p:spPr/>
        <p:txBody>
          <a:bodyPr/>
          <a:lstStyle>
            <a:lvl1pPr>
              <a:defRPr/>
            </a:lvl1pPr>
          </a:lstStyle>
          <a:p>
            <a:pPr>
              <a:defRPr/>
            </a:pPr>
            <a:fld id="{5A6D9F89-6A30-40E0-B366-B02E0DB944F7}" type="slidenum">
              <a:rPr lang="bg-BG" altLang="bg-BG"/>
              <a:pPr>
                <a:defRPr/>
              </a:pPr>
              <a:t>‹#›</a:t>
            </a:fld>
            <a:endParaRPr lang="bg-BG" altLang="bg-BG"/>
          </a:p>
        </p:txBody>
      </p:sp>
    </p:spTree>
    <p:extLst>
      <p:ext uri="{BB962C8B-B14F-4D97-AF65-F5344CB8AC3E}">
        <p14:creationId xmlns:p14="http://schemas.microsoft.com/office/powerpoint/2010/main" val="686857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Date Placeholder 3"/>
          <p:cNvSpPr>
            <a:spLocks noGrp="1"/>
          </p:cNvSpPr>
          <p:nvPr>
            <p:ph type="dt" sz="half" idx="10"/>
          </p:nvPr>
        </p:nvSpPr>
        <p:spPr/>
        <p:txBody>
          <a:bodyPr/>
          <a:lstStyle>
            <a:lvl1pPr>
              <a:defRPr/>
            </a:lvl1pPr>
          </a:lstStyle>
          <a:p>
            <a:pPr>
              <a:defRPr/>
            </a:pPr>
            <a:fld id="{98BFA1EA-7309-45B8-B2A0-8AB943812CDA}" type="datetimeFigureOut">
              <a:rPr lang="bg-BG"/>
              <a:pPr>
                <a:defRPr/>
              </a:pPr>
              <a:t>28.11.2018 г.</a:t>
            </a:fld>
            <a:endParaRPr lang="bg-BG"/>
          </a:p>
        </p:txBody>
      </p:sp>
      <p:sp>
        <p:nvSpPr>
          <p:cNvPr id="4" name="Footer Placeholder 4"/>
          <p:cNvSpPr>
            <a:spLocks noGrp="1"/>
          </p:cNvSpPr>
          <p:nvPr>
            <p:ph type="ftr" sz="quarter" idx="11"/>
          </p:nvPr>
        </p:nvSpPr>
        <p:spPr/>
        <p:txBody>
          <a:bodyPr/>
          <a:lstStyle>
            <a:lvl1pPr>
              <a:defRPr/>
            </a:lvl1pPr>
          </a:lstStyle>
          <a:p>
            <a:pPr>
              <a:defRPr/>
            </a:pPr>
            <a:endParaRPr lang="bg-BG"/>
          </a:p>
        </p:txBody>
      </p:sp>
      <p:sp>
        <p:nvSpPr>
          <p:cNvPr id="5" name="Slide Number Placeholder 5"/>
          <p:cNvSpPr>
            <a:spLocks noGrp="1"/>
          </p:cNvSpPr>
          <p:nvPr>
            <p:ph type="sldNum" sz="quarter" idx="12"/>
          </p:nvPr>
        </p:nvSpPr>
        <p:spPr/>
        <p:txBody>
          <a:bodyPr/>
          <a:lstStyle>
            <a:lvl1pPr>
              <a:defRPr/>
            </a:lvl1pPr>
          </a:lstStyle>
          <a:p>
            <a:pPr>
              <a:defRPr/>
            </a:pPr>
            <a:fld id="{38CB1223-A45D-462A-8B84-F4F37B2DD684}" type="slidenum">
              <a:rPr lang="bg-BG" altLang="bg-BG"/>
              <a:pPr>
                <a:defRPr/>
              </a:pPr>
              <a:t>‹#›</a:t>
            </a:fld>
            <a:endParaRPr lang="bg-BG" altLang="bg-BG"/>
          </a:p>
        </p:txBody>
      </p:sp>
    </p:spTree>
    <p:extLst>
      <p:ext uri="{BB962C8B-B14F-4D97-AF65-F5344CB8AC3E}">
        <p14:creationId xmlns:p14="http://schemas.microsoft.com/office/powerpoint/2010/main" val="334031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1B16744-10A5-46B8-A06D-1502AE547F51}" type="datetimeFigureOut">
              <a:rPr lang="bg-BG"/>
              <a:pPr>
                <a:defRPr/>
              </a:pPr>
              <a:t>28.11.2018 г.</a:t>
            </a:fld>
            <a:endParaRPr lang="bg-BG"/>
          </a:p>
        </p:txBody>
      </p:sp>
      <p:sp>
        <p:nvSpPr>
          <p:cNvPr id="3" name="Footer Placeholder 4"/>
          <p:cNvSpPr>
            <a:spLocks noGrp="1"/>
          </p:cNvSpPr>
          <p:nvPr>
            <p:ph type="ftr" sz="quarter" idx="11"/>
          </p:nvPr>
        </p:nvSpPr>
        <p:spPr/>
        <p:txBody>
          <a:bodyPr/>
          <a:lstStyle>
            <a:lvl1pPr>
              <a:defRPr/>
            </a:lvl1pPr>
          </a:lstStyle>
          <a:p>
            <a:pPr>
              <a:defRPr/>
            </a:pPr>
            <a:endParaRPr lang="bg-BG"/>
          </a:p>
        </p:txBody>
      </p:sp>
      <p:sp>
        <p:nvSpPr>
          <p:cNvPr id="4" name="Slide Number Placeholder 5"/>
          <p:cNvSpPr>
            <a:spLocks noGrp="1"/>
          </p:cNvSpPr>
          <p:nvPr>
            <p:ph type="sldNum" sz="quarter" idx="12"/>
          </p:nvPr>
        </p:nvSpPr>
        <p:spPr/>
        <p:txBody>
          <a:bodyPr/>
          <a:lstStyle>
            <a:lvl1pPr>
              <a:defRPr/>
            </a:lvl1pPr>
          </a:lstStyle>
          <a:p>
            <a:pPr>
              <a:defRPr/>
            </a:pPr>
            <a:fld id="{924E9AD5-27DB-47CF-A293-3DE4711B7CF8}" type="slidenum">
              <a:rPr lang="bg-BG" altLang="bg-BG"/>
              <a:pPr>
                <a:defRPr/>
              </a:pPr>
              <a:t>‹#›</a:t>
            </a:fld>
            <a:endParaRPr lang="bg-BG" altLang="bg-BG"/>
          </a:p>
        </p:txBody>
      </p:sp>
    </p:spTree>
    <p:extLst>
      <p:ext uri="{BB962C8B-B14F-4D97-AF65-F5344CB8AC3E}">
        <p14:creationId xmlns:p14="http://schemas.microsoft.com/office/powerpoint/2010/main" val="2787451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2300" b="1"/>
            </a:lvl1pPr>
          </a:lstStyle>
          <a:p>
            <a:r>
              <a:rPr lang="en-US" smtClean="0"/>
              <a:t>Click to edit Master title style</a:t>
            </a:r>
            <a:endParaRPr lang="bg-BG"/>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13682C-9CB7-4B9C-9F1E-AF29835819A2}" type="datetimeFigureOut">
              <a:rPr lang="bg-BG"/>
              <a:pPr>
                <a:defRPr/>
              </a:pPr>
              <a:t>28.11.2018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737979FD-B271-4C16-8024-793B7659EA70}" type="slidenum">
              <a:rPr lang="bg-BG" altLang="bg-BG"/>
              <a:pPr>
                <a:defRPr/>
              </a:pPr>
              <a:t>‹#›</a:t>
            </a:fld>
            <a:endParaRPr lang="bg-BG" altLang="bg-BG"/>
          </a:p>
        </p:txBody>
      </p:sp>
    </p:spTree>
    <p:extLst>
      <p:ext uri="{BB962C8B-B14F-4D97-AF65-F5344CB8AC3E}">
        <p14:creationId xmlns:p14="http://schemas.microsoft.com/office/powerpoint/2010/main" val="1501410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bg-BG"/>
          </a:p>
        </p:txBody>
      </p:sp>
      <p:sp>
        <p:nvSpPr>
          <p:cNvPr id="3" name="Picture Placeholder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bg-BG" noProof="0" smtClean="0"/>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2E8D72-249B-46D6-BB41-7ED0E3DA2278}" type="datetimeFigureOut">
              <a:rPr lang="bg-BG"/>
              <a:pPr>
                <a:defRPr/>
              </a:pPr>
              <a:t>28.11.2018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AC21905A-5D22-45A7-906B-6BD7362FFE34}" type="slidenum">
              <a:rPr lang="bg-BG" altLang="bg-BG"/>
              <a:pPr>
                <a:defRPr/>
              </a:pPr>
              <a:t>‹#›</a:t>
            </a:fld>
            <a:endParaRPr lang="bg-BG" altLang="bg-BG"/>
          </a:p>
        </p:txBody>
      </p:sp>
    </p:spTree>
    <p:extLst>
      <p:ext uri="{BB962C8B-B14F-4D97-AF65-F5344CB8AC3E}">
        <p14:creationId xmlns:p14="http://schemas.microsoft.com/office/powerpoint/2010/main" val="388301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34988" y="303213"/>
            <a:ext cx="962342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ctr" anchorCtr="0" compatLnSpc="1">
            <a:prstTxWarp prst="textNoShape">
              <a:avLst/>
            </a:prstTxWarp>
          </a:bodyPr>
          <a:lstStyle/>
          <a:p>
            <a:pPr lvl="0"/>
            <a:r>
              <a:rPr lang="en-US" altLang="bg-BG" smtClean="0"/>
              <a:t>Click to edit Master title style</a:t>
            </a:r>
            <a:endParaRPr lang="bg-BG" altLang="bg-BG" smtClean="0"/>
          </a:p>
        </p:txBody>
      </p:sp>
      <p:sp>
        <p:nvSpPr>
          <p:cNvPr id="1027" name="Text Placeholder 2"/>
          <p:cNvSpPr>
            <a:spLocks noGrp="1"/>
          </p:cNvSpPr>
          <p:nvPr>
            <p:ph type="body" idx="1"/>
          </p:nvPr>
        </p:nvSpPr>
        <p:spPr bwMode="auto">
          <a:xfrm>
            <a:off x="534988" y="1763713"/>
            <a:ext cx="96234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t" anchorCtr="0" compatLnSpc="1">
            <a:prstTxWarp prst="textNoShape">
              <a:avLst/>
            </a:prstTxWarp>
          </a:bodyPr>
          <a:lstStyle/>
          <a:p>
            <a:pPr lvl="0"/>
            <a:r>
              <a:rPr lang="en-US" altLang="bg-BG" smtClean="0"/>
              <a:t>Click to edit Master text styles</a:t>
            </a:r>
          </a:p>
          <a:p>
            <a:pPr lvl="1"/>
            <a:r>
              <a:rPr lang="en-US" altLang="bg-BG" smtClean="0"/>
              <a:t>Second level</a:t>
            </a:r>
          </a:p>
          <a:p>
            <a:pPr lvl="2"/>
            <a:r>
              <a:rPr lang="en-US" altLang="bg-BG" smtClean="0"/>
              <a:t>Third level</a:t>
            </a:r>
          </a:p>
          <a:p>
            <a:pPr lvl="3"/>
            <a:r>
              <a:rPr lang="en-US" altLang="bg-BG" smtClean="0"/>
              <a:t>Fourth level</a:t>
            </a:r>
          </a:p>
          <a:p>
            <a:pPr lvl="4"/>
            <a:r>
              <a:rPr lang="en-US" altLang="bg-BG" smtClean="0"/>
              <a:t>Fifth level</a:t>
            </a:r>
            <a:endParaRPr lang="bg-BG" altLang="bg-BG" smtClean="0"/>
          </a:p>
        </p:txBody>
      </p:sp>
      <p:sp>
        <p:nvSpPr>
          <p:cNvPr id="4" name="Date Placeholder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eaLnBrk="1" fontAlgn="auto" hangingPunct="1">
              <a:spcBef>
                <a:spcPts val="0"/>
              </a:spcBef>
              <a:spcAft>
                <a:spcPts val="0"/>
              </a:spcAft>
              <a:defRPr sz="1400">
                <a:solidFill>
                  <a:schemeClr val="tx1">
                    <a:tint val="75000"/>
                  </a:schemeClr>
                </a:solidFill>
                <a:latin typeface="+mn-lt"/>
              </a:defRPr>
            </a:lvl1pPr>
          </a:lstStyle>
          <a:p>
            <a:pPr>
              <a:defRPr/>
            </a:pPr>
            <a:fld id="{2718518A-63D9-4465-8EB3-1A07626D2C52}" type="datetimeFigureOut">
              <a:rPr lang="bg-BG"/>
              <a:pPr>
                <a:defRPr/>
              </a:pPr>
              <a:t>28.11.2018 г.</a:t>
            </a:fld>
            <a:endParaRPr lang="bg-BG"/>
          </a:p>
        </p:txBody>
      </p:sp>
      <p:sp>
        <p:nvSpPr>
          <p:cNvPr id="5" name="Footer Placeholder 4"/>
          <p:cNvSpPr>
            <a:spLocks noGrp="1"/>
          </p:cNvSpPr>
          <p:nvPr>
            <p:ph type="ftr" sz="quarter" idx="3"/>
          </p:nvPr>
        </p:nvSpPr>
        <p:spPr>
          <a:xfrm>
            <a:off x="3652838" y="7008813"/>
            <a:ext cx="3387725" cy="401637"/>
          </a:xfrm>
          <a:prstGeom prst="rect">
            <a:avLst/>
          </a:prstGeom>
        </p:spPr>
        <p:txBody>
          <a:bodyPr vert="horz" lIns="104306" tIns="52153" rIns="104306" bIns="52153" rtlCol="0" anchor="ctr"/>
          <a:lstStyle>
            <a:lvl1pPr algn="ctr" defTabSz="1043056" eaLnBrk="1" fontAlgn="auto" hangingPunct="1">
              <a:spcBef>
                <a:spcPts val="0"/>
              </a:spcBef>
              <a:spcAft>
                <a:spcPts val="0"/>
              </a:spcAft>
              <a:defRPr sz="1400">
                <a:solidFill>
                  <a:schemeClr val="tx1">
                    <a:tint val="75000"/>
                  </a:schemeClr>
                </a:solidFill>
                <a:latin typeface="+mn-lt"/>
              </a:defRPr>
            </a:lvl1pPr>
          </a:lstStyle>
          <a:p>
            <a:pPr>
              <a:defRPr/>
            </a:pPr>
            <a:endParaRPr lang="bg-BG"/>
          </a:p>
        </p:txBody>
      </p:sp>
      <p:sp>
        <p:nvSpPr>
          <p:cNvPr id="6" name="Slide Number Placeholder 5"/>
          <p:cNvSpPr>
            <a:spLocks noGrp="1"/>
          </p:cNvSpPr>
          <p:nvPr>
            <p:ph type="sldNum" sz="quarter" idx="4"/>
          </p:nvPr>
        </p:nvSpPr>
        <p:spPr>
          <a:xfrm>
            <a:off x="7662863" y="7008813"/>
            <a:ext cx="2495550" cy="401637"/>
          </a:xfrm>
          <a:prstGeom prst="rect">
            <a:avLst/>
          </a:prstGeom>
        </p:spPr>
        <p:txBody>
          <a:bodyPr vert="horz" wrap="square" lIns="104306" tIns="52153" rIns="104306" bIns="52153" numCol="1" anchor="ctr" anchorCtr="0" compatLnSpc="1">
            <a:prstTxWarp prst="textNoShape">
              <a:avLst/>
            </a:prstTxWarp>
          </a:bodyPr>
          <a:lstStyle>
            <a:lvl1pPr algn="r" eaLnBrk="1" hangingPunct="1">
              <a:defRPr sz="1400" smtClean="0">
                <a:solidFill>
                  <a:srgbClr val="898989"/>
                </a:solidFill>
              </a:defRPr>
            </a:lvl1pPr>
          </a:lstStyle>
          <a:p>
            <a:pPr>
              <a:defRPr/>
            </a:pPr>
            <a:fld id="{196F7FC9-844A-4DC7-BA49-1AD8FC4EC4C8}" type="slidenum">
              <a:rPr lang="bg-BG" altLang="bg-BG"/>
              <a:pPr>
                <a:defRPr/>
              </a:pPr>
              <a:t>‹#›</a:t>
            </a:fld>
            <a:endParaRPr lang="bg-BG" altLang="bg-B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2988" rtl="0" eaLnBrk="0" fontAlgn="base" hangingPunct="0">
        <a:spcBef>
          <a:spcPct val="0"/>
        </a:spcBef>
        <a:spcAft>
          <a:spcPct val="0"/>
        </a:spcAft>
        <a:defRPr sz="5000" kern="1200">
          <a:solidFill>
            <a:schemeClr val="tx1"/>
          </a:solidFill>
          <a:latin typeface="+mj-lt"/>
          <a:ea typeface="+mj-ea"/>
          <a:cs typeface="+mj-cs"/>
        </a:defRPr>
      </a:lvl1pPr>
      <a:lvl2pPr algn="ctr" defTabSz="1042988" rtl="0" eaLnBrk="0" fontAlgn="base" hangingPunct="0">
        <a:spcBef>
          <a:spcPct val="0"/>
        </a:spcBef>
        <a:spcAft>
          <a:spcPct val="0"/>
        </a:spcAft>
        <a:defRPr sz="5000">
          <a:solidFill>
            <a:schemeClr val="tx1"/>
          </a:solidFill>
          <a:latin typeface="Calibri" pitchFamily="34" charset="0"/>
        </a:defRPr>
      </a:lvl2pPr>
      <a:lvl3pPr algn="ctr" defTabSz="1042988" rtl="0" eaLnBrk="0" fontAlgn="base" hangingPunct="0">
        <a:spcBef>
          <a:spcPct val="0"/>
        </a:spcBef>
        <a:spcAft>
          <a:spcPct val="0"/>
        </a:spcAft>
        <a:defRPr sz="5000">
          <a:solidFill>
            <a:schemeClr val="tx1"/>
          </a:solidFill>
          <a:latin typeface="Calibri" pitchFamily="34" charset="0"/>
        </a:defRPr>
      </a:lvl3pPr>
      <a:lvl4pPr algn="ctr" defTabSz="1042988" rtl="0" eaLnBrk="0" fontAlgn="base" hangingPunct="0">
        <a:spcBef>
          <a:spcPct val="0"/>
        </a:spcBef>
        <a:spcAft>
          <a:spcPct val="0"/>
        </a:spcAft>
        <a:defRPr sz="5000">
          <a:solidFill>
            <a:schemeClr val="tx1"/>
          </a:solidFill>
          <a:latin typeface="Calibri" pitchFamily="34" charset="0"/>
        </a:defRPr>
      </a:lvl4pPr>
      <a:lvl5pPr algn="ctr" defTabSz="1042988" rtl="0" eaLnBrk="0" fontAlgn="base" hangingPunct="0">
        <a:spcBef>
          <a:spcPct val="0"/>
        </a:spcBef>
        <a:spcAft>
          <a:spcPct val="0"/>
        </a:spcAft>
        <a:defRPr sz="5000">
          <a:solidFill>
            <a:schemeClr val="tx1"/>
          </a:solidFill>
          <a:latin typeface="Calibri" pitchFamily="34" charset="0"/>
        </a:defRPr>
      </a:lvl5pPr>
      <a:lvl6pPr marL="457200" algn="ctr" defTabSz="1042988" rtl="0" fontAlgn="base">
        <a:spcBef>
          <a:spcPct val="0"/>
        </a:spcBef>
        <a:spcAft>
          <a:spcPct val="0"/>
        </a:spcAft>
        <a:defRPr sz="5000">
          <a:solidFill>
            <a:schemeClr val="tx1"/>
          </a:solidFill>
          <a:latin typeface="Calibri" pitchFamily="34" charset="0"/>
        </a:defRPr>
      </a:lvl6pPr>
      <a:lvl7pPr marL="914400" algn="ctr" defTabSz="1042988" rtl="0" fontAlgn="base">
        <a:spcBef>
          <a:spcPct val="0"/>
        </a:spcBef>
        <a:spcAft>
          <a:spcPct val="0"/>
        </a:spcAft>
        <a:defRPr sz="5000">
          <a:solidFill>
            <a:schemeClr val="tx1"/>
          </a:solidFill>
          <a:latin typeface="Calibri" pitchFamily="34" charset="0"/>
        </a:defRPr>
      </a:lvl7pPr>
      <a:lvl8pPr marL="1371600" algn="ctr" defTabSz="1042988" rtl="0" fontAlgn="base">
        <a:spcBef>
          <a:spcPct val="0"/>
        </a:spcBef>
        <a:spcAft>
          <a:spcPct val="0"/>
        </a:spcAft>
        <a:defRPr sz="5000">
          <a:solidFill>
            <a:schemeClr val="tx1"/>
          </a:solidFill>
          <a:latin typeface="Calibri" pitchFamily="34" charset="0"/>
        </a:defRPr>
      </a:lvl8pPr>
      <a:lvl9pPr marL="1828800" algn="ctr" defTabSz="1042988" rtl="0" fontAlgn="base">
        <a:spcBef>
          <a:spcPct val="0"/>
        </a:spcBef>
        <a:spcAft>
          <a:spcPct val="0"/>
        </a:spcAft>
        <a:defRPr sz="5000">
          <a:solidFill>
            <a:schemeClr val="tx1"/>
          </a:solidFill>
          <a:latin typeface="Calibri" pitchFamily="34" charset="0"/>
        </a:defRPr>
      </a:lvl9pPr>
    </p:titleStyle>
    <p:body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bg-BG"/>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9.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8"/>
          <p:cNvGrpSpPr>
            <a:grpSpLocks/>
          </p:cNvGrpSpPr>
          <p:nvPr/>
        </p:nvGrpSpPr>
        <p:grpSpPr bwMode="auto">
          <a:xfrm>
            <a:off x="0" y="2379663"/>
            <a:ext cx="10675292" cy="4124325"/>
            <a:chOff x="0" y="1116335"/>
            <a:chExt cx="9150354" cy="3384376"/>
          </a:xfrm>
        </p:grpSpPr>
        <p:pic>
          <p:nvPicPr>
            <p:cNvPr id="2057" name="Picture 1"/>
            <p:cNvPicPr>
              <a:picLocks noChangeAspect="1"/>
            </p:cNvPicPr>
            <p:nvPr/>
          </p:nvPicPr>
          <p:blipFill rotWithShape="1">
            <a:blip r:embed="rId3">
              <a:extLst>
                <a:ext uri="{28A0092B-C50C-407E-A947-70E740481C1C}">
                  <a14:useLocalDpi xmlns:a14="http://schemas.microsoft.com/office/drawing/2010/main" val="0"/>
                </a:ext>
              </a:extLst>
            </a:blip>
            <a:srcRect l="1904" t="4288" r="15789" b="65269"/>
            <a:stretch/>
          </p:blipFill>
          <p:spPr bwMode="auto">
            <a:xfrm>
              <a:off x="0" y="1116335"/>
              <a:ext cx="9150354"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607719" y="2620488"/>
              <a:ext cx="3835819" cy="429349"/>
            </a:xfrm>
            <a:prstGeom prst="rect">
              <a:avLst/>
            </a:prstGeom>
            <a:noFill/>
          </p:spPr>
          <p:txBody>
            <a:bodyPr wrap="none">
              <a:spAutoFit/>
            </a:bodyPr>
            <a:lstStyle/>
            <a:p>
              <a:pPr eaLnBrk="1" hangingPunct="1"/>
              <a:r>
                <a:rPr lang="bg-BG" altLang="bg-BG" sz="2800" dirty="0">
                  <a:solidFill>
                    <a:srgbClr val="7F7F7F"/>
                  </a:solidFill>
                  <a:latin typeface="Helen Bg" panose="020B0800050000020004" pitchFamily="34" charset="-52"/>
                </a:rPr>
                <a:t>ИЗПЪЛНЕНИЕ И НАПРЕДЪК </a:t>
              </a:r>
            </a:p>
          </p:txBody>
        </p:sp>
        <p:sp>
          <p:nvSpPr>
            <p:cNvPr id="16" name="TextBox 15"/>
            <p:cNvSpPr txBox="1"/>
            <p:nvPr/>
          </p:nvSpPr>
          <p:spPr>
            <a:xfrm>
              <a:off x="1606132" y="3077474"/>
              <a:ext cx="3754423" cy="429349"/>
            </a:xfrm>
            <a:prstGeom prst="rect">
              <a:avLst/>
            </a:prstGeom>
            <a:noFill/>
          </p:spPr>
          <p:txBody>
            <a:bodyPr wrap="none">
              <a:spAutoFit/>
            </a:bodyPr>
            <a:lstStyle/>
            <a:p>
              <a:pPr eaLnBrk="1" hangingPunct="1"/>
              <a:r>
                <a:rPr lang="bg-BG" altLang="bg-BG" sz="2800" dirty="0" smtClean="0">
                  <a:solidFill>
                    <a:srgbClr val="7F7F7F"/>
                  </a:solidFill>
                  <a:latin typeface="Helen Bg" panose="020B0800050000020004" pitchFamily="34" charset="-52"/>
                </a:rPr>
                <a:t>ОП </a:t>
              </a:r>
              <a:r>
                <a:rPr lang="bg-BG" altLang="bg-BG" sz="2000" dirty="0" smtClean="0">
                  <a:solidFill>
                    <a:srgbClr val="7F7F7F"/>
                  </a:solidFill>
                  <a:latin typeface="Helen Bg" panose="020B0800050000020004" pitchFamily="34" charset="-52"/>
                </a:rPr>
                <a:t>„</a:t>
              </a:r>
              <a:r>
                <a:rPr lang="bg-BG" altLang="bg-BG" sz="2800" dirty="0" smtClean="0">
                  <a:solidFill>
                    <a:srgbClr val="7F7F7F"/>
                  </a:solidFill>
                  <a:latin typeface="Helen Bg" panose="020B0800050000020004" pitchFamily="34" charset="-52"/>
                </a:rPr>
                <a:t>ДОБРО УПРАВЛЕНИЕ</a:t>
              </a:r>
              <a:r>
                <a:rPr lang="bg-BG" altLang="bg-BG" sz="2400" dirty="0" smtClean="0">
                  <a:solidFill>
                    <a:srgbClr val="7F7F7F"/>
                  </a:solidFill>
                  <a:latin typeface="Helen Bg" panose="020B0800050000020004" pitchFamily="34" charset="-52"/>
                </a:rPr>
                <a:t>“</a:t>
              </a:r>
            </a:p>
          </p:txBody>
        </p:sp>
      </p:grpSp>
      <p:pic>
        <p:nvPicPr>
          <p:cNvPr id="205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29751" y="6539706"/>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746300" y="-1"/>
            <a:ext cx="4629676"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2055" name="TextBox 22"/>
          <p:cNvSpPr txBox="1">
            <a:spLocks noChangeArrowheads="1"/>
          </p:cNvSpPr>
          <p:nvPr/>
        </p:nvSpPr>
        <p:spPr bwMode="auto">
          <a:xfrm>
            <a:off x="1818308" y="974523"/>
            <a:ext cx="44534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dirty="0" smtClean="0">
                <a:solidFill>
                  <a:schemeClr val="bg1"/>
                </a:solidFill>
                <a:latin typeface="Helen Bg" panose="020B0800050000020004" pitchFamily="34" charset="-52"/>
              </a:rPr>
              <a:t>ОП „ДОБРО УПРАВЛЕНИЕ“</a:t>
            </a:r>
            <a:endParaRPr lang="bg-BG" altLang="bg-BG" sz="2800" dirty="0">
              <a:solidFill>
                <a:schemeClr val="bg1"/>
              </a:solidFill>
              <a:latin typeface="Helen Bg" panose="020B0800050000020004" pitchFamily="34" charset="-52"/>
            </a:endParaRPr>
          </a:p>
        </p:txBody>
      </p:sp>
      <p:sp>
        <p:nvSpPr>
          <p:cNvPr id="27" name="Round Same Side Corner Rectangle 26"/>
          <p:cNvSpPr/>
          <p:nvPr/>
        </p:nvSpPr>
        <p:spPr>
          <a:xfrm>
            <a:off x="1744663" y="7164388"/>
            <a:ext cx="4631313"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Tree>
    <p:extLst>
      <p:ext uri="{BB962C8B-B14F-4D97-AF65-F5344CB8AC3E}">
        <p14:creationId xmlns:p14="http://schemas.microsoft.com/office/powerpoint/2010/main" val="3479778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8" y="113293"/>
            <a:ext cx="10173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sp>
        <p:nvSpPr>
          <p:cNvPr id="18" name="TextBox 16"/>
          <p:cNvSpPr txBox="1">
            <a:spLocks noChangeArrowheads="1"/>
          </p:cNvSpPr>
          <p:nvPr/>
        </p:nvSpPr>
        <p:spPr bwMode="auto">
          <a:xfrm>
            <a:off x="317878" y="180232"/>
            <a:ext cx="102713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bg-BG" altLang="bg-BG" sz="2400" dirty="0">
                <a:solidFill>
                  <a:prstClr val="white"/>
                </a:solidFill>
                <a:latin typeface="Helen Bg Light" panose="02000003080000020004" pitchFamily="50" charset="-52"/>
              </a:rPr>
              <a:t>ПРОГНОЗА ЗА ПОСТИГАНЕТО НА </a:t>
            </a:r>
            <a:r>
              <a:rPr lang="bg-BG" altLang="bg-BG" sz="2400" b="1" dirty="0">
                <a:solidFill>
                  <a:prstClr val="white"/>
                </a:solidFill>
                <a:latin typeface="Helen Bg" panose="020B0800050000020004" pitchFamily="34" charset="-52"/>
              </a:rPr>
              <a:t>РАМКАТА ЗА ИЗПЪЛНЕНИЕ ЗА 2018   </a:t>
            </a:r>
          </a:p>
          <a:p>
            <a:pPr algn="just" eaLnBrk="1" hangingPunct="1"/>
            <a:r>
              <a:rPr lang="bg-BG" altLang="bg-BG" sz="2400" b="1" dirty="0" smtClean="0">
                <a:solidFill>
                  <a:prstClr val="white"/>
                </a:solidFill>
                <a:latin typeface="Helen Bg" panose="020B0800050000020004" pitchFamily="34" charset="-52"/>
              </a:rPr>
              <a:t>ПО1</a:t>
            </a:r>
            <a:endParaRPr lang="bg-BG" altLang="bg-BG" sz="2400" dirty="0">
              <a:solidFill>
                <a:prstClr val="white"/>
              </a:solidFill>
              <a:latin typeface="Helen Bg Light" panose="02000003080000020004" pitchFamily="50" charset="-52"/>
            </a:endParaRPr>
          </a:p>
        </p:txBody>
      </p:sp>
      <p:graphicFrame>
        <p:nvGraphicFramePr>
          <p:cNvPr id="8" name="Table 7"/>
          <p:cNvGraphicFramePr>
            <a:graphicFrameLocks noGrp="1"/>
          </p:cNvGraphicFramePr>
          <p:nvPr>
            <p:extLst/>
          </p:nvPr>
        </p:nvGraphicFramePr>
        <p:xfrm>
          <a:off x="450155" y="1055658"/>
          <a:ext cx="9937104" cy="6435418"/>
        </p:xfrm>
        <a:graphic>
          <a:graphicData uri="http://schemas.openxmlformats.org/drawingml/2006/table">
            <a:tbl>
              <a:tblPr firstRow="1" bandRow="1">
                <a:tableStyleId>{F5AB1C69-6EDB-4FF4-983F-18BD219EF322}</a:tableStyleId>
              </a:tblPr>
              <a:tblGrid>
                <a:gridCol w="816942">
                  <a:extLst>
                    <a:ext uri="{9D8B030D-6E8A-4147-A177-3AD203B41FA5}">
                      <a16:colId xmlns:a16="http://schemas.microsoft.com/office/drawing/2014/main" val="1813461122"/>
                    </a:ext>
                  </a:extLst>
                </a:gridCol>
                <a:gridCol w="1763486">
                  <a:extLst>
                    <a:ext uri="{9D8B030D-6E8A-4147-A177-3AD203B41FA5}">
                      <a16:colId xmlns:a16="http://schemas.microsoft.com/office/drawing/2014/main" val="2196417716"/>
                    </a:ext>
                  </a:extLst>
                </a:gridCol>
                <a:gridCol w="1188720">
                  <a:extLst>
                    <a:ext uri="{9D8B030D-6E8A-4147-A177-3AD203B41FA5}">
                      <a16:colId xmlns:a16="http://schemas.microsoft.com/office/drawing/2014/main" val="876465656"/>
                    </a:ext>
                  </a:extLst>
                </a:gridCol>
                <a:gridCol w="1199404">
                  <a:extLst>
                    <a:ext uri="{9D8B030D-6E8A-4147-A177-3AD203B41FA5}">
                      <a16:colId xmlns:a16="http://schemas.microsoft.com/office/drawing/2014/main" val="2100140838"/>
                    </a:ext>
                  </a:extLst>
                </a:gridCol>
                <a:gridCol w="1242138">
                  <a:extLst>
                    <a:ext uri="{9D8B030D-6E8A-4147-A177-3AD203B41FA5}">
                      <a16:colId xmlns:a16="http://schemas.microsoft.com/office/drawing/2014/main" val="1045140177"/>
                    </a:ext>
                  </a:extLst>
                </a:gridCol>
                <a:gridCol w="1242138">
                  <a:extLst>
                    <a:ext uri="{9D8B030D-6E8A-4147-A177-3AD203B41FA5}">
                      <a16:colId xmlns:a16="http://schemas.microsoft.com/office/drawing/2014/main" val="1167820404"/>
                    </a:ext>
                  </a:extLst>
                </a:gridCol>
                <a:gridCol w="1242138">
                  <a:extLst>
                    <a:ext uri="{9D8B030D-6E8A-4147-A177-3AD203B41FA5}">
                      <a16:colId xmlns:a16="http://schemas.microsoft.com/office/drawing/2014/main" val="3956950283"/>
                    </a:ext>
                  </a:extLst>
                </a:gridCol>
                <a:gridCol w="1242138">
                  <a:extLst>
                    <a:ext uri="{9D8B030D-6E8A-4147-A177-3AD203B41FA5}">
                      <a16:colId xmlns:a16="http://schemas.microsoft.com/office/drawing/2014/main" val="2646023564"/>
                    </a:ext>
                  </a:extLst>
                </a:gridCol>
              </a:tblGrid>
              <a:tr h="480559">
                <a:tc rowSpan="2">
                  <a:txBody>
                    <a:bodyPr/>
                    <a:lstStyle/>
                    <a:p>
                      <a:pPr algn="ctr" rtl="0" fontAlgn="ctr"/>
                      <a:r>
                        <a:rPr lang="en-US" sz="1100" u="none" strike="noStrike" dirty="0">
                          <a:effectLst/>
                        </a:rPr>
                        <a:t> </a:t>
                      </a:r>
                      <a:endParaRPr lang="en-US" sz="1100" b="1" i="0" u="none" strike="noStrike" dirty="0">
                        <a:solidFill>
                          <a:srgbClr val="000000"/>
                        </a:solidFill>
                        <a:effectLst/>
                        <a:latin typeface="Helen Bg Light" panose="02000003080000020004" pitchFamily="50" charset="-52"/>
                      </a:endParaRPr>
                    </a:p>
                  </a:txBody>
                  <a:tcPr marL="9525" marR="9525" marT="9525" marB="0" anchor="ctr"/>
                </a:tc>
                <a:tc rowSpan="2">
                  <a:txBody>
                    <a:bodyPr/>
                    <a:lstStyle/>
                    <a:p>
                      <a:pPr algn="ctr" rtl="0" fontAlgn="ctr"/>
                      <a:r>
                        <a:rPr lang="bg-BG" sz="1400" u="none" strike="noStrike" dirty="0">
                          <a:solidFill>
                            <a:schemeClr val="tx1"/>
                          </a:solidFill>
                          <a:effectLst/>
                        </a:rPr>
                        <a:t>Индикатор</a:t>
                      </a:r>
                      <a:endParaRPr lang="bg-BG" sz="1400" b="1" i="0" u="none" strike="noStrike" dirty="0">
                        <a:solidFill>
                          <a:schemeClr val="tx1"/>
                        </a:solidFill>
                        <a:effectLst/>
                        <a:latin typeface="Helen Bg Light" panose="02000003080000020004" pitchFamily="50" charset="-52"/>
                      </a:endParaRPr>
                    </a:p>
                  </a:txBody>
                  <a:tcPr marL="9525" marR="9525" marT="9525" marB="0" anchor="ctr"/>
                </a:tc>
                <a:tc rowSpan="2">
                  <a:txBody>
                    <a:bodyPr/>
                    <a:lstStyle/>
                    <a:p>
                      <a:pPr algn="ctr" rtl="0" fontAlgn="ctr"/>
                      <a:r>
                        <a:rPr lang="bg-BG" sz="1400" u="none" strike="noStrike" dirty="0">
                          <a:solidFill>
                            <a:schemeClr val="tx1"/>
                          </a:solidFill>
                          <a:effectLst/>
                        </a:rPr>
                        <a:t>Целева стойност </a:t>
                      </a:r>
                      <a:br>
                        <a:rPr lang="bg-BG" sz="1400" u="none" strike="noStrike" dirty="0">
                          <a:solidFill>
                            <a:schemeClr val="tx1"/>
                          </a:solidFill>
                          <a:effectLst/>
                        </a:rPr>
                      </a:br>
                      <a:r>
                        <a:rPr lang="bg-BG" sz="1400" u="none" strike="noStrike" dirty="0">
                          <a:solidFill>
                            <a:schemeClr val="tx1"/>
                          </a:solidFill>
                          <a:effectLst/>
                        </a:rPr>
                        <a:t>2018 г.</a:t>
                      </a:r>
                      <a:endParaRPr lang="bg-BG" sz="1400" b="1" i="0" u="none" strike="noStrike" dirty="0">
                        <a:solidFill>
                          <a:schemeClr val="tx1"/>
                        </a:solidFill>
                        <a:effectLst/>
                        <a:latin typeface="Helen Bg Light" panose="02000003080000020004" pitchFamily="50" charset="-52"/>
                      </a:endParaRPr>
                    </a:p>
                  </a:txBody>
                  <a:tcPr marL="9525" marR="9525" marT="9525" marB="0" anchor="ctr"/>
                </a:tc>
                <a:tc rowSpan="2">
                  <a:txBody>
                    <a:bodyPr/>
                    <a:lstStyle/>
                    <a:p>
                      <a:pPr algn="ctr" rtl="0" fontAlgn="ctr"/>
                      <a:r>
                        <a:rPr lang="bg-BG" sz="1400" u="none" strike="noStrike" dirty="0">
                          <a:solidFill>
                            <a:schemeClr val="tx1"/>
                          </a:solidFill>
                          <a:effectLst/>
                        </a:rPr>
                        <a:t>Договорена стойност</a:t>
                      </a:r>
                      <a:endParaRPr lang="bg-BG" sz="1400" b="1" i="0" u="none" strike="noStrike" dirty="0">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ru-RU" sz="1400" u="none" strike="noStrike" dirty="0">
                          <a:solidFill>
                            <a:schemeClr val="tx1"/>
                          </a:solidFill>
                          <a:effectLst/>
                        </a:rPr>
                        <a:t>Прогноза за изпълнение 2018 г.</a:t>
                      </a:r>
                      <a:endParaRPr lang="ru-RU" sz="1400" b="1" i="0" u="none" strike="noStrike" dirty="0">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a:solidFill>
                            <a:schemeClr val="tx1"/>
                          </a:solidFill>
                          <a:effectLst/>
                        </a:rPr>
                        <a:t>Степен на постигане</a:t>
                      </a:r>
                      <a:endParaRPr lang="bg-BG" sz="1400" b="1" i="0" u="none" strike="noStrike">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ru-RU" sz="1400" u="none" strike="noStrike">
                          <a:solidFill>
                            <a:schemeClr val="tx1"/>
                          </a:solidFill>
                          <a:effectLst/>
                        </a:rPr>
                        <a:t>Прогноза за изпълнение 2018 г.</a:t>
                      </a:r>
                      <a:endParaRPr lang="ru-RU" sz="1400" b="1" i="0" u="none" strike="noStrike">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a:solidFill>
                            <a:schemeClr val="tx1"/>
                          </a:solidFill>
                          <a:effectLst/>
                        </a:rPr>
                        <a:t>Степен на постигане</a:t>
                      </a:r>
                      <a:endParaRPr lang="bg-BG" sz="1400" b="1" i="0" u="none" strike="noStrike">
                        <a:solidFill>
                          <a:schemeClr val="tx1"/>
                        </a:solidFill>
                        <a:effectLst/>
                        <a:latin typeface="Helen Bg Light" panose="02000003080000020004" pitchFamily="50" charset="-52"/>
                      </a:endParaRPr>
                    </a:p>
                  </a:txBody>
                  <a:tcPr marL="9525" marR="9525" marT="9525" marB="0" anchor="ctr"/>
                </a:tc>
                <a:extLst>
                  <a:ext uri="{0D108BD9-81ED-4DB2-BD59-A6C34878D82A}">
                    <a16:rowId xmlns:a16="http://schemas.microsoft.com/office/drawing/2014/main" val="2246642512"/>
                  </a:ext>
                </a:extLst>
              </a:tr>
              <a:tr h="480559">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gridSpan="2">
                  <a:txBody>
                    <a:bodyPr/>
                    <a:lstStyle/>
                    <a:p>
                      <a:pPr algn="ctr" rtl="0" fontAlgn="ctr"/>
                      <a:r>
                        <a:rPr lang="bg-BG" sz="1400" u="none" strike="noStrike" dirty="0">
                          <a:solidFill>
                            <a:schemeClr val="tx1"/>
                          </a:solidFill>
                          <a:effectLst/>
                        </a:rPr>
                        <a:t>Реалистичен вариант</a:t>
                      </a:r>
                      <a:endParaRPr lang="bg-BG" sz="1400" b="1" i="0" u="none" strike="noStrike" dirty="0">
                        <a:solidFill>
                          <a:schemeClr val="tx1"/>
                        </a:solidFill>
                        <a:effectLst/>
                        <a:latin typeface="Helen Bg Light" panose="02000003080000020004" pitchFamily="50" charset="-52"/>
                      </a:endParaRPr>
                    </a:p>
                  </a:txBody>
                  <a:tcPr marL="9525" marR="9525" marT="9525" marB="0" anchor="ctr">
                    <a:solidFill>
                      <a:srgbClr val="A3B208"/>
                    </a:solidFill>
                  </a:tcPr>
                </a:tc>
                <a:tc hMerge="1">
                  <a:txBody>
                    <a:bodyPr/>
                    <a:lstStyle/>
                    <a:p>
                      <a:endParaRPr lang="en-US"/>
                    </a:p>
                  </a:txBody>
                  <a:tcPr/>
                </a:tc>
                <a:tc gridSpan="2">
                  <a:txBody>
                    <a:bodyPr/>
                    <a:lstStyle/>
                    <a:p>
                      <a:pPr algn="ctr" rtl="0" fontAlgn="ctr"/>
                      <a:r>
                        <a:rPr lang="bg-BG" sz="1400" u="none" strike="noStrike" dirty="0">
                          <a:solidFill>
                            <a:schemeClr val="tx1"/>
                          </a:solidFill>
                          <a:effectLst/>
                        </a:rPr>
                        <a:t>Оптимистичен вариант</a:t>
                      </a:r>
                      <a:endParaRPr lang="bg-BG" sz="1400" b="1" i="0" u="none" strike="noStrike" dirty="0">
                        <a:solidFill>
                          <a:schemeClr val="tx1"/>
                        </a:solidFill>
                        <a:effectLst/>
                        <a:latin typeface="Helen Bg Light" panose="02000003080000020004" pitchFamily="50" charset="-52"/>
                      </a:endParaRPr>
                    </a:p>
                  </a:txBody>
                  <a:tcPr marL="9525" marR="9525" marT="9525" marB="0" anchor="ctr">
                    <a:solidFill>
                      <a:srgbClr val="A3B208"/>
                    </a:solidFill>
                  </a:tcPr>
                </a:tc>
                <a:tc hMerge="1">
                  <a:txBody>
                    <a:bodyPr/>
                    <a:lstStyle/>
                    <a:p>
                      <a:endParaRPr lang="en-US"/>
                    </a:p>
                  </a:txBody>
                  <a:tcPr/>
                </a:tc>
                <a:extLst>
                  <a:ext uri="{0D108BD9-81ED-4DB2-BD59-A6C34878D82A}">
                    <a16:rowId xmlns:a16="http://schemas.microsoft.com/office/drawing/2014/main" val="1154505374"/>
                  </a:ext>
                </a:extLst>
              </a:tr>
              <a:tr h="1315778">
                <a:tc>
                  <a:txBody>
                    <a:bodyPr/>
                    <a:lstStyle/>
                    <a:p>
                      <a:pPr algn="ctr" rtl="0" fontAlgn="ctr"/>
                      <a:r>
                        <a:rPr lang="bg-BG" sz="1400" u="none" strike="noStrike" dirty="0">
                          <a:effectLst/>
                        </a:rPr>
                        <a:t>О1-3</a:t>
                      </a:r>
                      <a:endParaRPr lang="bg-BG" sz="1400" b="1" i="0" u="none" strike="noStrike" dirty="0">
                        <a:solidFill>
                          <a:srgbClr val="000000"/>
                        </a:solidFill>
                        <a:effectLst/>
                        <a:latin typeface="Helen Bg Light" panose="02000003080000020004" pitchFamily="50" charset="-52"/>
                      </a:endParaRPr>
                    </a:p>
                  </a:txBody>
                  <a:tcPr marL="9525" marR="9525" marT="9525" marB="0" anchor="ctr">
                    <a:solidFill>
                      <a:schemeClr val="accent3"/>
                    </a:solidFill>
                  </a:tcPr>
                </a:tc>
                <a:tc>
                  <a:txBody>
                    <a:bodyPr/>
                    <a:lstStyle/>
                    <a:p>
                      <a:pPr algn="l" rtl="0" fontAlgn="ctr"/>
                      <a:r>
                        <a:rPr lang="ru-RU" sz="1400" u="none" strike="noStrike" dirty="0">
                          <a:effectLst/>
                        </a:rPr>
                        <a:t>Администрации, подкрепени за въвеждане на комплексно административно обслужване</a:t>
                      </a:r>
                      <a:endParaRPr lang="ru-RU" sz="1400" b="0"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u="none" strike="noStrike" dirty="0">
                          <a:effectLst/>
                        </a:rPr>
                        <a:t>28</a:t>
                      </a:r>
                      <a:endParaRPr lang="en-US" sz="1400" b="0"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solidFill>
                            <a:schemeClr val="tx1"/>
                          </a:solidFill>
                          <a:effectLst/>
                        </a:rPr>
                        <a:t>55</a:t>
                      </a:r>
                      <a:endParaRPr lang="en-US" sz="1400" b="1" i="0" u="none" strike="noStrike" dirty="0">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50</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dirty="0">
                          <a:effectLst/>
                        </a:rPr>
                        <a:t>Пълно постигане</a:t>
                      </a:r>
                      <a:endParaRPr lang="bg-BG"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50</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a:effectLst/>
                        </a:rPr>
                        <a:t>Пълно постигане</a:t>
                      </a:r>
                      <a:endParaRPr lang="bg-BG" sz="1400" b="1" i="0" u="none" strike="noStrike">
                        <a:solidFill>
                          <a:srgbClr val="000000"/>
                        </a:solidFill>
                        <a:effectLst/>
                        <a:latin typeface="Helen Bg Light" panose="02000003080000020004" pitchFamily="50" charset="-52"/>
                      </a:endParaRPr>
                    </a:p>
                  </a:txBody>
                  <a:tcPr marL="9525" marR="9525" marT="9525" marB="0" anchor="ctr"/>
                </a:tc>
                <a:extLst>
                  <a:ext uri="{0D108BD9-81ED-4DB2-BD59-A6C34878D82A}">
                    <a16:rowId xmlns:a16="http://schemas.microsoft.com/office/drawing/2014/main" val="2443273959"/>
                  </a:ext>
                </a:extLst>
              </a:tr>
              <a:tr h="1049373">
                <a:tc>
                  <a:txBody>
                    <a:bodyPr/>
                    <a:lstStyle/>
                    <a:p>
                      <a:pPr algn="ctr" rtl="0" fontAlgn="ctr"/>
                      <a:r>
                        <a:rPr lang="bg-BG" sz="1400" u="none" strike="noStrike" dirty="0">
                          <a:effectLst/>
                        </a:rPr>
                        <a:t>О1-4 </a:t>
                      </a:r>
                      <a:endParaRPr lang="bg-BG" sz="1400" b="1" i="0" u="none" strike="noStrike" dirty="0">
                        <a:solidFill>
                          <a:srgbClr val="000000"/>
                        </a:solidFill>
                        <a:effectLst/>
                        <a:latin typeface="Helen Bg Light" panose="02000003080000020004" pitchFamily="50" charset="-52"/>
                      </a:endParaRPr>
                    </a:p>
                  </a:txBody>
                  <a:tcPr marL="9525" marR="9525" marT="9525" marB="0" anchor="ctr">
                    <a:solidFill>
                      <a:schemeClr val="accent3"/>
                    </a:solidFill>
                  </a:tcPr>
                </a:tc>
                <a:tc>
                  <a:txBody>
                    <a:bodyPr/>
                    <a:lstStyle/>
                    <a:p>
                      <a:pPr algn="l" rtl="0" fontAlgn="ctr"/>
                      <a:r>
                        <a:rPr lang="ru-RU" sz="1400" u="none" strike="noStrike" dirty="0">
                          <a:effectLst/>
                        </a:rPr>
                        <a:t>Брой общински услуги, подкрепени за стандартизиране </a:t>
                      </a:r>
                      <a:endParaRPr lang="ru-RU" sz="1400" b="0"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u="none" strike="noStrike" dirty="0">
                          <a:effectLst/>
                        </a:rPr>
                        <a:t>5</a:t>
                      </a:r>
                      <a:endParaRPr lang="en-US" sz="1400" b="0"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solidFill>
                            <a:schemeClr val="tx1"/>
                          </a:solidFill>
                          <a:effectLst/>
                        </a:rPr>
                        <a:t>17</a:t>
                      </a:r>
                      <a:endParaRPr lang="en-US" sz="1400" b="1" i="0" u="none" strike="noStrike" dirty="0">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bg-BG" sz="1400" b="1" u="none" strike="noStrike" dirty="0" smtClean="0">
                          <a:effectLst/>
                        </a:rPr>
                        <a:t>20</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dirty="0">
                          <a:effectLst/>
                        </a:rPr>
                        <a:t>Пълно постигане</a:t>
                      </a:r>
                      <a:endParaRPr lang="bg-BG"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b="1" u="none" strike="noStrike" dirty="0" smtClean="0">
                          <a:effectLst/>
                        </a:rPr>
                        <a:t>20</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a:effectLst/>
                        </a:rPr>
                        <a:t>Пълно постигане</a:t>
                      </a:r>
                      <a:endParaRPr lang="bg-BG" sz="1400" b="1" i="0" u="none" strike="noStrike">
                        <a:solidFill>
                          <a:srgbClr val="000000"/>
                        </a:solidFill>
                        <a:effectLst/>
                        <a:latin typeface="Helen Bg Light" panose="02000003080000020004" pitchFamily="50" charset="-52"/>
                      </a:endParaRPr>
                    </a:p>
                  </a:txBody>
                  <a:tcPr marL="9525" marR="9525" marT="9525" marB="0" anchor="ctr"/>
                </a:tc>
                <a:extLst>
                  <a:ext uri="{0D108BD9-81ED-4DB2-BD59-A6C34878D82A}">
                    <a16:rowId xmlns:a16="http://schemas.microsoft.com/office/drawing/2014/main" val="2034958887"/>
                  </a:ext>
                </a:extLst>
              </a:tr>
              <a:tr h="633339">
                <a:tc>
                  <a:txBody>
                    <a:bodyPr/>
                    <a:lstStyle/>
                    <a:p>
                      <a:pPr algn="ctr" rtl="0" fontAlgn="ctr"/>
                      <a:r>
                        <a:rPr lang="bg-BG" sz="1400" u="none" strike="noStrike" dirty="0">
                          <a:effectLst/>
                        </a:rPr>
                        <a:t>О1-7</a:t>
                      </a:r>
                      <a:endParaRPr lang="bg-BG" sz="1400" b="1" i="0" u="none" strike="noStrike" dirty="0">
                        <a:solidFill>
                          <a:srgbClr val="000000"/>
                        </a:solidFill>
                        <a:effectLst/>
                        <a:latin typeface="Helen Bg Light" panose="02000003080000020004" pitchFamily="50" charset="-52"/>
                      </a:endParaRPr>
                    </a:p>
                  </a:txBody>
                  <a:tcPr marL="9525" marR="9525" marT="9525" marB="0" anchor="ctr">
                    <a:solidFill>
                      <a:schemeClr val="accent3"/>
                    </a:solidFill>
                  </a:tcPr>
                </a:tc>
                <a:tc>
                  <a:txBody>
                    <a:bodyPr/>
                    <a:lstStyle/>
                    <a:p>
                      <a:pPr algn="l" rtl="0" fontAlgn="ctr"/>
                      <a:r>
                        <a:rPr lang="bg-BG" sz="1400" u="none" strike="noStrike" dirty="0">
                          <a:effectLst/>
                        </a:rPr>
                        <a:t>Брой подкрепени регистри</a:t>
                      </a:r>
                      <a:endParaRPr lang="bg-BG" sz="1400" b="0"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u="none" strike="noStrike">
                          <a:effectLst/>
                        </a:rPr>
                        <a:t>20</a:t>
                      </a:r>
                      <a:endParaRPr lang="en-US" sz="1400" b="0" i="0" u="none" strike="noStrike">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solidFill>
                            <a:schemeClr val="tx1"/>
                          </a:solidFill>
                          <a:effectLst/>
                        </a:rPr>
                        <a:t>81</a:t>
                      </a:r>
                      <a:endParaRPr lang="en-US" sz="1400" b="1" i="0" u="none" strike="noStrike" dirty="0">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16</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dirty="0">
                          <a:effectLst/>
                        </a:rPr>
                        <a:t>Изпълнение на 80%</a:t>
                      </a:r>
                      <a:endParaRPr lang="bg-BG"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18</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a:effectLst/>
                        </a:rPr>
                        <a:t>Изпълнение на 90%</a:t>
                      </a:r>
                      <a:endParaRPr lang="bg-BG" sz="1400" b="1" i="0" u="none" strike="noStrike">
                        <a:solidFill>
                          <a:srgbClr val="000000"/>
                        </a:solidFill>
                        <a:effectLst/>
                        <a:latin typeface="Helen Bg Light" panose="02000003080000020004" pitchFamily="50" charset="-52"/>
                      </a:endParaRPr>
                    </a:p>
                  </a:txBody>
                  <a:tcPr marL="9525" marR="9525" marT="9525" marB="0" anchor="ctr"/>
                </a:tc>
                <a:extLst>
                  <a:ext uri="{0D108BD9-81ED-4DB2-BD59-A6C34878D82A}">
                    <a16:rowId xmlns:a16="http://schemas.microsoft.com/office/drawing/2014/main" val="858347579"/>
                  </a:ext>
                </a:extLst>
              </a:tr>
              <a:tr h="1465408">
                <a:tc>
                  <a:txBody>
                    <a:bodyPr/>
                    <a:lstStyle/>
                    <a:p>
                      <a:pPr algn="ctr" rtl="0" fontAlgn="ctr"/>
                      <a:r>
                        <a:rPr lang="bg-BG" sz="1400" u="none" strike="noStrike" dirty="0">
                          <a:effectLst/>
                        </a:rPr>
                        <a:t>О1-8</a:t>
                      </a:r>
                      <a:endParaRPr lang="bg-BG" sz="1400" b="1" i="0" u="none" strike="noStrike" dirty="0">
                        <a:solidFill>
                          <a:srgbClr val="000000"/>
                        </a:solidFill>
                        <a:effectLst/>
                        <a:latin typeface="Helen Bg Light" panose="02000003080000020004" pitchFamily="50" charset="-52"/>
                      </a:endParaRPr>
                    </a:p>
                  </a:txBody>
                  <a:tcPr marL="9525" marR="9525" marT="9525" marB="0" anchor="ctr">
                    <a:solidFill>
                      <a:schemeClr val="accent3"/>
                    </a:solidFill>
                  </a:tcPr>
                </a:tc>
                <a:tc>
                  <a:txBody>
                    <a:bodyPr/>
                    <a:lstStyle/>
                    <a:p>
                      <a:pPr algn="l" rtl="0" fontAlgn="ctr"/>
                      <a:r>
                        <a:rPr lang="ru-RU" sz="1400" u="none" strike="noStrike" dirty="0">
                          <a:effectLst/>
                        </a:rPr>
                        <a:t>Подкрепени електронни услуги за предоставянето им в транзакционен режим </a:t>
                      </a:r>
                      <a:endParaRPr lang="ru-RU" sz="1400" b="0"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u="none" strike="noStrike">
                          <a:effectLst/>
                        </a:rPr>
                        <a:t>150</a:t>
                      </a:r>
                      <a:endParaRPr lang="en-US" sz="1400" b="0" i="0" u="none" strike="noStrike">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solidFill>
                            <a:schemeClr val="tx1"/>
                          </a:solidFill>
                          <a:effectLst/>
                        </a:rPr>
                        <a:t>227</a:t>
                      </a:r>
                      <a:endParaRPr lang="en-US" sz="1400" b="1" i="0" u="none" strike="noStrike" dirty="0">
                        <a:solidFill>
                          <a:schemeClr val="tx1"/>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17</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dirty="0" smtClean="0">
                          <a:solidFill>
                            <a:srgbClr val="FF0000"/>
                          </a:solidFill>
                          <a:effectLst/>
                        </a:rPr>
                        <a:t>Неизпълнение</a:t>
                      </a:r>
                      <a:endParaRPr lang="bg-BG" sz="1400" b="1" i="0" u="none" strike="noStrike" dirty="0">
                        <a:solidFill>
                          <a:srgbClr val="FF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smtClean="0">
                          <a:effectLst/>
                        </a:rPr>
                        <a:t>158</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bg-BG" sz="1400" u="none" strike="noStrike" dirty="0">
                          <a:effectLst/>
                        </a:rPr>
                        <a:t>Пълно постигане</a:t>
                      </a:r>
                      <a:endParaRPr lang="bg-BG" sz="1400" b="1" i="0" u="none" strike="noStrike" dirty="0">
                        <a:solidFill>
                          <a:srgbClr val="000000"/>
                        </a:solidFill>
                        <a:effectLst/>
                        <a:latin typeface="Helen Bg Light" panose="02000003080000020004" pitchFamily="50" charset="-52"/>
                      </a:endParaRPr>
                    </a:p>
                  </a:txBody>
                  <a:tcPr marL="9525" marR="9525" marT="9525" marB="0" anchor="ctr"/>
                </a:tc>
                <a:extLst>
                  <a:ext uri="{0D108BD9-81ED-4DB2-BD59-A6C34878D82A}">
                    <a16:rowId xmlns:a16="http://schemas.microsoft.com/office/drawing/2014/main" val="1340944478"/>
                  </a:ext>
                </a:extLst>
              </a:tr>
              <a:tr h="841356">
                <a:tc>
                  <a:txBody>
                    <a:bodyPr/>
                    <a:lstStyle/>
                    <a:p>
                      <a:pPr algn="ctr" rtl="0" fontAlgn="ctr"/>
                      <a:r>
                        <a:rPr lang="en-US" sz="1400" u="none" strike="noStrike" dirty="0">
                          <a:effectLst/>
                        </a:rPr>
                        <a:t>F-1</a:t>
                      </a:r>
                      <a:endParaRPr lang="en-US" sz="1400" b="1" i="0" u="none" strike="noStrike" dirty="0">
                        <a:solidFill>
                          <a:srgbClr val="000000"/>
                        </a:solidFill>
                        <a:effectLst/>
                        <a:latin typeface="Helen Bg Light" panose="02000003080000020004" pitchFamily="50" charset="-52"/>
                      </a:endParaRPr>
                    </a:p>
                  </a:txBody>
                  <a:tcPr marL="9525" marR="9525" marT="9525" marB="0" anchor="ctr">
                    <a:solidFill>
                      <a:schemeClr val="accent3"/>
                    </a:solidFill>
                  </a:tcPr>
                </a:tc>
                <a:tc>
                  <a:txBody>
                    <a:bodyPr/>
                    <a:lstStyle/>
                    <a:p>
                      <a:pPr algn="l" rtl="0" fontAlgn="ctr"/>
                      <a:r>
                        <a:rPr lang="ru-RU" sz="1400" u="none" strike="noStrike" dirty="0">
                          <a:effectLst/>
                        </a:rPr>
                        <a:t>Сертифицирани средства (в лева, общ бюджет)</a:t>
                      </a:r>
                      <a:endParaRPr lang="ru-RU" sz="1400" b="0"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38 878 445,44</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140 000 265,51</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23 000 000 (60%)</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solidFill>
                            <a:srgbClr val="FF0000"/>
                          </a:solidFill>
                          <a:effectLst/>
                        </a:rPr>
                        <a:t>-15 878 445,00 </a:t>
                      </a:r>
                      <a:endParaRPr lang="en-US" sz="1400" b="1" i="0" u="none" strike="noStrike" dirty="0">
                        <a:solidFill>
                          <a:srgbClr val="FF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a:effectLst/>
                        </a:rPr>
                        <a:t>38 600 000 (</a:t>
                      </a:r>
                      <a:r>
                        <a:rPr lang="en-US" sz="1400" b="1" u="none" strike="noStrike" dirty="0" smtClean="0">
                          <a:effectLst/>
                        </a:rPr>
                        <a:t>9</a:t>
                      </a:r>
                      <a:r>
                        <a:rPr lang="bg-BG" sz="1400" b="1" u="none" strike="noStrike" dirty="0" smtClean="0">
                          <a:effectLst/>
                        </a:rPr>
                        <a:t>9</a:t>
                      </a:r>
                      <a:r>
                        <a:rPr lang="en-US" sz="1400" b="1" u="none" strike="noStrike" dirty="0" smtClean="0">
                          <a:effectLst/>
                        </a:rPr>
                        <a:t>%)</a:t>
                      </a:r>
                      <a:endParaRPr lang="en-US" sz="1400" b="1" i="0" u="none" strike="noStrike" dirty="0">
                        <a:solidFill>
                          <a:srgbClr val="000000"/>
                        </a:solidFill>
                        <a:effectLst/>
                        <a:latin typeface="Helen Bg Light" panose="02000003080000020004" pitchFamily="50" charset="-52"/>
                      </a:endParaRPr>
                    </a:p>
                  </a:txBody>
                  <a:tcPr marL="9525" marR="9525" marT="9525" marB="0" anchor="ctr"/>
                </a:tc>
                <a:tc>
                  <a:txBody>
                    <a:bodyPr/>
                    <a:lstStyle/>
                    <a:p>
                      <a:pPr algn="ctr" rtl="0" fontAlgn="ctr"/>
                      <a:r>
                        <a:rPr lang="en-US" sz="1400" b="1" u="none" strike="noStrike" dirty="0" smtClean="0">
                          <a:solidFill>
                            <a:srgbClr val="FF0000"/>
                          </a:solidFill>
                          <a:effectLst/>
                        </a:rPr>
                        <a:t>-</a:t>
                      </a:r>
                      <a:r>
                        <a:rPr lang="bg-BG" sz="1400" b="1" u="none" strike="noStrike" dirty="0" smtClean="0">
                          <a:solidFill>
                            <a:srgbClr val="FF0000"/>
                          </a:solidFill>
                          <a:effectLst/>
                        </a:rPr>
                        <a:t>278 445,44</a:t>
                      </a:r>
                      <a:endParaRPr lang="en-US" sz="1400" b="1" i="0" u="none" strike="noStrike" dirty="0">
                        <a:solidFill>
                          <a:srgbClr val="FF0000"/>
                        </a:solidFill>
                        <a:effectLst/>
                        <a:latin typeface="Helen Bg Light" panose="02000003080000020004" pitchFamily="50" charset="-52"/>
                      </a:endParaRPr>
                    </a:p>
                  </a:txBody>
                  <a:tcPr marL="9525" marR="9525" marT="9525" marB="0" anchor="ctr"/>
                </a:tc>
                <a:extLst>
                  <a:ext uri="{0D108BD9-81ED-4DB2-BD59-A6C34878D82A}">
                    <a16:rowId xmlns:a16="http://schemas.microsoft.com/office/drawing/2014/main" val="2399270629"/>
                  </a:ext>
                </a:extLst>
              </a:tr>
            </a:tbl>
          </a:graphicData>
        </a:graphic>
      </p:graphicFrame>
    </p:spTree>
    <p:extLst>
      <p:ext uri="{BB962C8B-B14F-4D97-AF65-F5344CB8AC3E}">
        <p14:creationId xmlns:p14="http://schemas.microsoft.com/office/powerpoint/2010/main" val="36065779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8" y="113293"/>
            <a:ext cx="10173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sp>
        <p:nvSpPr>
          <p:cNvPr id="18" name="TextBox 16"/>
          <p:cNvSpPr txBox="1">
            <a:spLocks noChangeArrowheads="1"/>
          </p:cNvSpPr>
          <p:nvPr/>
        </p:nvSpPr>
        <p:spPr bwMode="auto">
          <a:xfrm>
            <a:off x="450156" y="127813"/>
            <a:ext cx="98770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400" dirty="0">
                <a:solidFill>
                  <a:prstClr val="white"/>
                </a:solidFill>
                <a:latin typeface="Helen Bg Light" panose="02000003080000020004" pitchFamily="50" charset="-52"/>
              </a:rPr>
              <a:t>ПРОГНОЗА ЗА ПОСТИГАНЕТО НА </a:t>
            </a:r>
            <a:r>
              <a:rPr lang="bg-BG" altLang="bg-BG" sz="2400" b="1" dirty="0">
                <a:solidFill>
                  <a:prstClr val="white"/>
                </a:solidFill>
                <a:latin typeface="Helen Bg" panose="020B0800050000020004" pitchFamily="34" charset="-52"/>
              </a:rPr>
              <a:t>РАМКАТА ЗА ИЗПЪЛНЕНИЕ ЗА 2018   </a:t>
            </a:r>
          </a:p>
          <a:p>
            <a:pPr eaLnBrk="1" hangingPunct="1"/>
            <a:r>
              <a:rPr lang="bg-BG" altLang="bg-BG" sz="2400" b="1" dirty="0" smtClean="0">
                <a:solidFill>
                  <a:prstClr val="white"/>
                </a:solidFill>
                <a:latin typeface="Helen Bg" panose="020B0800050000020004" pitchFamily="34" charset="-52"/>
              </a:rPr>
              <a:t>ПО2</a:t>
            </a:r>
            <a:endParaRPr lang="bg-BG" altLang="bg-BG" sz="2400" dirty="0">
              <a:solidFill>
                <a:prstClr val="white"/>
              </a:solidFill>
              <a:latin typeface="Helen Bg Light" panose="02000003080000020004" pitchFamily="50" charset="-52"/>
            </a:endParaRPr>
          </a:p>
        </p:txBody>
      </p:sp>
      <p:graphicFrame>
        <p:nvGraphicFramePr>
          <p:cNvPr id="3" name="Table 2"/>
          <p:cNvGraphicFramePr>
            <a:graphicFrameLocks noGrp="1"/>
          </p:cNvGraphicFramePr>
          <p:nvPr>
            <p:extLst/>
          </p:nvPr>
        </p:nvGraphicFramePr>
        <p:xfrm>
          <a:off x="90116" y="1311463"/>
          <a:ext cx="10497939" cy="5853544"/>
        </p:xfrm>
        <a:graphic>
          <a:graphicData uri="http://schemas.openxmlformats.org/drawingml/2006/table">
            <a:tbl>
              <a:tblPr firstRow="1" firstCol="1" bandRow="1"/>
              <a:tblGrid>
                <a:gridCol w="777550">
                  <a:extLst>
                    <a:ext uri="{9D8B030D-6E8A-4147-A177-3AD203B41FA5}">
                      <a16:colId xmlns:a16="http://schemas.microsoft.com/office/drawing/2014/main" val="20000"/>
                    </a:ext>
                  </a:extLst>
                </a:gridCol>
                <a:gridCol w="4263011">
                  <a:extLst>
                    <a:ext uri="{9D8B030D-6E8A-4147-A177-3AD203B41FA5}">
                      <a16:colId xmlns:a16="http://schemas.microsoft.com/office/drawing/2014/main" val="20001"/>
                    </a:ext>
                  </a:extLst>
                </a:gridCol>
                <a:gridCol w="1396131">
                  <a:extLst>
                    <a:ext uri="{9D8B030D-6E8A-4147-A177-3AD203B41FA5}">
                      <a16:colId xmlns:a16="http://schemas.microsoft.com/office/drawing/2014/main" val="20002"/>
                    </a:ext>
                  </a:extLst>
                </a:gridCol>
                <a:gridCol w="1268165">
                  <a:extLst>
                    <a:ext uri="{9D8B030D-6E8A-4147-A177-3AD203B41FA5}">
                      <a16:colId xmlns:a16="http://schemas.microsoft.com/office/drawing/2014/main" val="20003"/>
                    </a:ext>
                  </a:extLst>
                </a:gridCol>
                <a:gridCol w="1439333">
                  <a:extLst>
                    <a:ext uri="{9D8B030D-6E8A-4147-A177-3AD203B41FA5}">
                      <a16:colId xmlns:a16="http://schemas.microsoft.com/office/drawing/2014/main" val="2044590898"/>
                    </a:ext>
                  </a:extLst>
                </a:gridCol>
                <a:gridCol w="1353749">
                  <a:extLst>
                    <a:ext uri="{9D8B030D-6E8A-4147-A177-3AD203B41FA5}">
                      <a16:colId xmlns:a16="http://schemas.microsoft.com/office/drawing/2014/main" val="3116971847"/>
                    </a:ext>
                  </a:extLst>
                </a:gridCol>
              </a:tblGrid>
              <a:tr h="864095">
                <a:tc>
                  <a:txBody>
                    <a:bodyPr/>
                    <a:lstStyle/>
                    <a:p>
                      <a:pPr algn="ctr">
                        <a:lnSpc>
                          <a:spcPct val="107000"/>
                        </a:lnSpc>
                        <a:spcAft>
                          <a:spcPts val="0"/>
                        </a:spcAft>
                      </a:pPr>
                      <a:r>
                        <a:rPr lang="bg-BG" sz="11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bg-BG"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Индикатор</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Целева стойност </a:t>
                      </a:r>
                      <a:endParaRPr lang="en-US"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endParaRPr>
                    </a:p>
                    <a:p>
                      <a:pPr algn="ctr">
                        <a:lnSpc>
                          <a:spcPct val="107000"/>
                        </a:lnSpc>
                        <a:spcAft>
                          <a:spcPts val="0"/>
                        </a:spcAft>
                      </a:pPr>
                      <a:r>
                        <a:rPr lang="bg-BG"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2018 </a:t>
                      </a:r>
                      <a:r>
                        <a:rPr lang="bg-BG" sz="14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г.</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Договорена стойност</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Прогноза за изпълнение 2018 г.</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smtClean="0">
                          <a:effectLst/>
                          <a:latin typeface="Helen Bg Light" panose="02000003080000020004" pitchFamily="50" charset="-52"/>
                          <a:ea typeface="Calibri" panose="020F0502020204030204" pitchFamily="34" charset="0"/>
                          <a:cs typeface="Times New Roman" panose="02020603050405020304" pitchFamily="18" charset="0"/>
                        </a:rPr>
                        <a:t>Степен</a:t>
                      </a:r>
                      <a:r>
                        <a:rPr lang="bg-BG" sz="14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на п</a:t>
                      </a:r>
                      <a:r>
                        <a:rPr lang="bg-BG" sz="1400" b="1" dirty="0" smtClean="0">
                          <a:effectLst/>
                          <a:latin typeface="Helen Bg Light" panose="02000003080000020004" pitchFamily="50" charset="-52"/>
                          <a:ea typeface="Calibri" panose="020F0502020204030204" pitchFamily="34" charset="0"/>
                          <a:cs typeface="Times New Roman" panose="02020603050405020304" pitchFamily="18" charset="0"/>
                        </a:rPr>
                        <a:t>остигане</a:t>
                      </a:r>
                      <a:endParaRPr lang="bg-BG" sz="14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extLst>
                  <a:ext uri="{0D108BD9-81ED-4DB2-BD59-A6C34878D82A}">
                    <a16:rowId xmlns:a16="http://schemas.microsoft.com/office/drawing/2014/main" val="10000"/>
                  </a:ext>
                </a:extLst>
              </a:tr>
              <a:tr h="713282">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O2-1</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Администрации подкрепени за въвеждане на системи за управление на качеството</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48</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48</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48</a:t>
                      </a:r>
                      <a:endParaRPr lang="bg-BG" sz="1800" b="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Пълно</a:t>
                      </a:r>
                      <a:r>
                        <a:rPr lang="bg-BG" sz="18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постигане</a:t>
                      </a:r>
                      <a:endParaRPr lang="bg-BG" sz="18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1"/>
                  </a:ext>
                </a:extLst>
              </a:tr>
              <a:tr h="713282">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О2-5</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Брой подкрепени нови/осъвременени обучителни модули за администрацията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20</a:t>
                      </a:r>
                      <a:endParaRPr lang="bg-BG" sz="180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122</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0"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20+</a:t>
                      </a:r>
                      <a:endParaRPr lang="bg-BG" sz="1800" b="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0" marR="0" lvl="0" indent="0" algn="ctr" defTabSz="1043056" rtl="0" eaLnBrk="1" fontAlgn="auto" latinLnBrk="0" hangingPunct="1">
                        <a:lnSpc>
                          <a:spcPct val="107000"/>
                        </a:lnSpc>
                        <a:spcBef>
                          <a:spcPts val="0"/>
                        </a:spcBef>
                        <a:spcAft>
                          <a:spcPts val="0"/>
                        </a:spcAft>
                        <a:buClrTx/>
                        <a:buSzTx/>
                        <a:buFontTx/>
                        <a:buNone/>
                        <a:tabLst/>
                        <a:defRPr/>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Пълно</a:t>
                      </a:r>
                      <a:r>
                        <a:rPr lang="bg-BG" sz="18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постигане</a:t>
                      </a:r>
                      <a:endPar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endParaRPr>
                    </a:p>
                    <a:p>
                      <a:pPr algn="ctr">
                        <a:lnSpc>
                          <a:spcPct val="107000"/>
                        </a:lnSpc>
                        <a:spcAft>
                          <a:spcPts val="0"/>
                        </a:spcAft>
                      </a:pPr>
                      <a:endParaRPr lang="bg-BG" sz="18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2"/>
                  </a:ext>
                </a:extLst>
              </a:tr>
              <a:tr h="378733">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О2-6</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Обучени служители от администрацията</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30000</a:t>
                      </a:r>
                      <a:endParaRPr lang="bg-BG" sz="180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44 </a:t>
                      </a:r>
                      <a:r>
                        <a:rPr lang="bg-BG" sz="1800" b="1" dirty="0" smtClean="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586</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0" dirty="0" smtClean="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30 000</a:t>
                      </a:r>
                      <a:endParaRPr lang="bg-BG" sz="1800" b="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lvl="0" indent="0" algn="ctr" defTabSz="1043056" rtl="0" eaLnBrk="1" fontAlgn="auto" latinLnBrk="0" hangingPunct="1">
                        <a:lnSpc>
                          <a:spcPct val="107000"/>
                        </a:lnSpc>
                        <a:spcBef>
                          <a:spcPts val="0"/>
                        </a:spcBef>
                        <a:spcAft>
                          <a:spcPts val="0"/>
                        </a:spcAft>
                        <a:buClrTx/>
                        <a:buSzTx/>
                        <a:buFontTx/>
                        <a:buNone/>
                        <a:tabLst/>
                        <a:defRPr/>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Пълно</a:t>
                      </a:r>
                      <a:r>
                        <a:rPr lang="bg-BG" sz="18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постигане</a:t>
                      </a:r>
                      <a:endPar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endParaRPr>
                    </a:p>
                    <a:p>
                      <a:pPr algn="ctr">
                        <a:lnSpc>
                          <a:spcPct val="107000"/>
                        </a:lnSpc>
                        <a:spcAft>
                          <a:spcPts val="0"/>
                        </a:spcAft>
                      </a:pPr>
                      <a:endParaRPr lang="bg-BG" sz="18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3"/>
                  </a:ext>
                </a:extLst>
              </a:tr>
              <a:tr h="713282">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R2-2</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Служители от администрацията, успешно преминали обучения с получаване на сертификат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82%</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41 </a:t>
                      </a:r>
                      <a:r>
                        <a:rPr lang="bg-BG" sz="1800" b="1" dirty="0" smtClean="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712</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0" dirty="0" smtClean="0">
                          <a:effectLst/>
                          <a:latin typeface="Helen Bg Light" panose="02000003080000020004" pitchFamily="50" charset="-52"/>
                          <a:ea typeface="Calibri" panose="020F0502020204030204" pitchFamily="34" charset="0"/>
                          <a:cs typeface="Times New Roman" panose="02020603050405020304" pitchFamily="18" charset="0"/>
                        </a:rPr>
                        <a:t>82%+</a:t>
                      </a:r>
                      <a:endParaRPr lang="bg-BG" sz="1800" b="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0" marR="0" lvl="0" indent="0" algn="ctr" defTabSz="1043056" rtl="0" eaLnBrk="1" fontAlgn="auto" latinLnBrk="0" hangingPunct="1">
                        <a:lnSpc>
                          <a:spcPct val="107000"/>
                        </a:lnSpc>
                        <a:spcBef>
                          <a:spcPts val="0"/>
                        </a:spcBef>
                        <a:spcAft>
                          <a:spcPts val="0"/>
                        </a:spcAft>
                        <a:buClrTx/>
                        <a:buSzTx/>
                        <a:buFontTx/>
                        <a:buNone/>
                        <a:tabLst/>
                        <a:defRPr/>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Пълно</a:t>
                      </a:r>
                      <a:r>
                        <a:rPr lang="bg-BG" sz="18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постигане</a:t>
                      </a:r>
                      <a:endPar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endParaRPr>
                    </a:p>
                    <a:p>
                      <a:pPr algn="ctr">
                        <a:lnSpc>
                          <a:spcPct val="107000"/>
                        </a:lnSpc>
                        <a:spcAft>
                          <a:spcPts val="0"/>
                        </a:spcAft>
                      </a:pPr>
                      <a:endParaRPr lang="bg-BG" sz="18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4"/>
                  </a:ext>
                </a:extLst>
              </a:tr>
              <a:tr h="713282">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CО20</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Брой проекти, изцяло или частично изпълнени от социални партньори или неправителствени организации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50</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3</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0" dirty="0" smtClean="0">
                          <a:effectLst/>
                          <a:latin typeface="Helen Bg Light" panose="02000003080000020004" pitchFamily="50" charset="-52"/>
                          <a:ea typeface="Calibri" panose="020F0502020204030204" pitchFamily="34" charset="0"/>
                          <a:cs typeface="Times New Roman" panose="02020603050405020304" pitchFamily="18" charset="0"/>
                        </a:rPr>
                        <a:t>50</a:t>
                      </a:r>
                      <a:endParaRPr lang="bg-BG" sz="1800" b="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lvl="0" indent="0" algn="ctr" defTabSz="1043056" rtl="0" eaLnBrk="1" fontAlgn="auto" latinLnBrk="0" hangingPunct="1">
                        <a:lnSpc>
                          <a:spcPct val="107000"/>
                        </a:lnSpc>
                        <a:spcBef>
                          <a:spcPts val="0"/>
                        </a:spcBef>
                        <a:spcAft>
                          <a:spcPts val="0"/>
                        </a:spcAft>
                        <a:buClrTx/>
                        <a:buSzTx/>
                        <a:buFontTx/>
                        <a:buNone/>
                        <a:tabLst/>
                        <a:defRPr/>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Пълно</a:t>
                      </a:r>
                      <a:r>
                        <a:rPr lang="bg-BG" sz="18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постигане</a:t>
                      </a:r>
                      <a:endPar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5"/>
                  </a:ext>
                </a:extLst>
              </a:tr>
              <a:tr h="378733">
                <a:tc>
                  <a:txBody>
                    <a:bodyPr/>
                    <a:lstStyle/>
                    <a:p>
                      <a:pPr algn="ctr">
                        <a:lnSpc>
                          <a:spcPct val="107000"/>
                        </a:lnSpc>
                        <a:spcAft>
                          <a:spcPts val="0"/>
                        </a:spcAft>
                      </a:pPr>
                      <a:r>
                        <a:rPr lang="en-US"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F2</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Сертифицирани средства</a:t>
                      </a:r>
                      <a:r>
                        <a:rPr lang="ru-RU"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 – </a:t>
                      </a: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лева, общ бюджет</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smtClean="0">
                          <a:effectLst/>
                          <a:latin typeface="Helen Bg Light" panose="02000003080000020004" pitchFamily="50" charset="-52"/>
                          <a:ea typeface="Calibri" panose="020F0502020204030204" pitchFamily="34" charset="0"/>
                          <a:cs typeface="Times New Roman" panose="02020603050405020304" pitchFamily="18" charset="0"/>
                        </a:rPr>
                        <a:t>21 369 262,23</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smtClean="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42 294 660,69</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smtClean="0">
                          <a:effectLst/>
                          <a:latin typeface="Helen Bg Light" panose="02000003080000020004" pitchFamily="50" charset="-52"/>
                          <a:ea typeface="Calibri" panose="020F0502020204030204" pitchFamily="34" charset="0"/>
                          <a:cs typeface="Times New Roman" panose="02020603050405020304" pitchFamily="18" charset="0"/>
                        </a:rPr>
                        <a:t>17 000 000</a:t>
                      </a:r>
                    </a:p>
                    <a:p>
                      <a:pPr algn="ctr">
                        <a:lnSpc>
                          <a:spcPct val="107000"/>
                        </a:lnSpc>
                        <a:spcAft>
                          <a:spcPts val="0"/>
                        </a:spcAft>
                      </a:pPr>
                      <a:r>
                        <a:rPr lang="bg-BG" sz="1800" dirty="0" smtClean="0">
                          <a:effectLst/>
                          <a:latin typeface="Helen Bg Light" panose="02000003080000020004" pitchFamily="50" charset="-52"/>
                          <a:ea typeface="Calibri" panose="020F0502020204030204" pitchFamily="34" charset="0"/>
                          <a:cs typeface="Times New Roman" panose="02020603050405020304" pitchFamily="18" charset="0"/>
                        </a:rPr>
                        <a:t>(80 %)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smtClean="0">
                          <a:solidFill>
                            <a:srgbClr val="FF0000"/>
                          </a:solidFill>
                          <a:effectLst/>
                          <a:latin typeface="Helen Bg Light" panose="02000003080000020004" pitchFamily="50" charset="-52"/>
                          <a:ea typeface="Calibri" panose="020F0502020204030204" pitchFamily="34" charset="0"/>
                          <a:cs typeface="Times New Roman" panose="02020603050405020304" pitchFamily="18" charset="0"/>
                        </a:rPr>
                        <a:t>-4 369 262.23</a:t>
                      </a:r>
                      <a:endParaRPr lang="bg-BG" sz="1800" b="1" dirty="0">
                        <a:solidFill>
                          <a:srgbClr val="FF0000"/>
                        </a:solidFill>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985000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8" y="113293"/>
            <a:ext cx="10173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90116" y="6661150"/>
            <a:ext cx="10569947" cy="661988"/>
            <a:chOff x="23879" y="252238"/>
            <a:chExt cx="11787046" cy="878400"/>
          </a:xfrm>
        </p:grpSpPr>
        <p:pic>
          <p:nvPicPr>
            <p:cNvPr id="4113" name="Picture 1"/>
            <p:cNvPicPr>
              <a:picLocks noChangeAspect="1"/>
            </p:cNvPicPr>
            <p:nvPr/>
          </p:nvPicPr>
          <p:blipFill>
            <a:blip r:embed="rId3" cstate="print">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cstate="print">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cstate="print">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cstate="print">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6" y="111220"/>
            <a:ext cx="98770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400" dirty="0">
                <a:solidFill>
                  <a:prstClr val="white"/>
                </a:solidFill>
                <a:latin typeface="Helen Bg Light" panose="02000003080000020004" pitchFamily="50" charset="-52"/>
              </a:rPr>
              <a:t>ПРОГНОЗА ЗА ПОСТИГАНЕТО НА </a:t>
            </a:r>
            <a:r>
              <a:rPr lang="bg-BG" altLang="bg-BG" sz="2400" b="1" dirty="0">
                <a:solidFill>
                  <a:prstClr val="white"/>
                </a:solidFill>
                <a:latin typeface="Helen Bg" panose="020B0800050000020004" pitchFamily="34" charset="-52"/>
              </a:rPr>
              <a:t>РАМКАТА ЗА ИЗПЪЛНЕНИЕ ЗА 2018   </a:t>
            </a:r>
          </a:p>
          <a:p>
            <a:pPr eaLnBrk="1" hangingPunct="1"/>
            <a:r>
              <a:rPr lang="bg-BG" altLang="bg-BG" sz="2400" b="1" dirty="0" smtClean="0">
                <a:solidFill>
                  <a:prstClr val="white"/>
                </a:solidFill>
                <a:latin typeface="Helen Bg" panose="020B0800050000020004" pitchFamily="34" charset="-52"/>
              </a:rPr>
              <a:t>ПО3</a:t>
            </a:r>
            <a:endParaRPr lang="bg-BG" altLang="bg-BG" sz="2400" dirty="0">
              <a:solidFill>
                <a:prstClr val="white"/>
              </a:solidFill>
              <a:latin typeface="Helen Bg Light" panose="02000003080000020004" pitchFamily="50" charset="-52"/>
            </a:endParaRPr>
          </a:p>
        </p:txBody>
      </p:sp>
      <p:graphicFrame>
        <p:nvGraphicFramePr>
          <p:cNvPr id="3" name="Table 2"/>
          <p:cNvGraphicFramePr>
            <a:graphicFrameLocks noGrp="1"/>
          </p:cNvGraphicFramePr>
          <p:nvPr>
            <p:extLst/>
          </p:nvPr>
        </p:nvGraphicFramePr>
        <p:xfrm>
          <a:off x="2" y="1620391"/>
          <a:ext cx="10660060" cy="4437243"/>
        </p:xfrm>
        <a:graphic>
          <a:graphicData uri="http://schemas.openxmlformats.org/drawingml/2006/table">
            <a:tbl>
              <a:tblPr firstRow="1" firstCol="1" bandRow="1"/>
              <a:tblGrid>
                <a:gridCol w="873713">
                  <a:extLst>
                    <a:ext uri="{9D8B030D-6E8A-4147-A177-3AD203B41FA5}">
                      <a16:colId xmlns:a16="http://schemas.microsoft.com/office/drawing/2014/main" val="20000"/>
                    </a:ext>
                  </a:extLst>
                </a:gridCol>
                <a:gridCol w="4977041">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1152128">
                  <a:extLst>
                    <a:ext uri="{9D8B030D-6E8A-4147-A177-3AD203B41FA5}">
                      <a16:colId xmlns:a16="http://schemas.microsoft.com/office/drawing/2014/main" val="2436240287"/>
                    </a:ext>
                  </a:extLst>
                </a:gridCol>
                <a:gridCol w="1224136">
                  <a:extLst>
                    <a:ext uri="{9D8B030D-6E8A-4147-A177-3AD203B41FA5}">
                      <a16:colId xmlns:a16="http://schemas.microsoft.com/office/drawing/2014/main" val="3884897940"/>
                    </a:ext>
                  </a:extLst>
                </a:gridCol>
                <a:gridCol w="1280914">
                  <a:extLst>
                    <a:ext uri="{9D8B030D-6E8A-4147-A177-3AD203B41FA5}">
                      <a16:colId xmlns:a16="http://schemas.microsoft.com/office/drawing/2014/main" val="177429164"/>
                    </a:ext>
                  </a:extLst>
                </a:gridCol>
              </a:tblGrid>
              <a:tr h="1368152">
                <a:tc>
                  <a:txBody>
                    <a:bodyPr/>
                    <a:lstStyle/>
                    <a:p>
                      <a:endParaRPr lang="bg-BG" sz="1800" dirty="0">
                        <a:effectLst/>
                        <a:latin typeface="Helen Bg Light" panose="02000003080000020004" pitchFamily="50" charset="-52"/>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Индикатор</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Целева стойност </a:t>
                      </a:r>
                      <a:endParaRPr lang="en-US"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endParaRPr>
                    </a:p>
                    <a:p>
                      <a:pPr algn="ctr">
                        <a:lnSpc>
                          <a:spcPct val="107000"/>
                        </a:lnSpc>
                        <a:spcAft>
                          <a:spcPts val="0"/>
                        </a:spcAft>
                      </a:pPr>
                      <a:r>
                        <a:rPr lang="bg-BG"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2018 </a:t>
                      </a:r>
                      <a:r>
                        <a:rPr lang="bg-BG" sz="14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г.</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Договорена стойност</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smtClean="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Прогноза за изпълнение 2018 г.</a:t>
                      </a:r>
                      <a:endParaRPr lang="bg-BG" sz="14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400" b="1" dirty="0" smtClean="0">
                          <a:effectLst/>
                          <a:latin typeface="Helen Bg Light" panose="02000003080000020004" pitchFamily="50" charset="-52"/>
                          <a:ea typeface="Calibri" panose="020F0502020204030204" pitchFamily="34" charset="0"/>
                          <a:cs typeface="Times New Roman" panose="02020603050405020304" pitchFamily="18" charset="0"/>
                        </a:rPr>
                        <a:t>Степен</a:t>
                      </a:r>
                      <a:r>
                        <a:rPr lang="bg-BG" sz="14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на п</a:t>
                      </a:r>
                      <a:r>
                        <a:rPr lang="bg-BG" sz="1400" b="1" dirty="0" smtClean="0">
                          <a:effectLst/>
                          <a:latin typeface="Helen Bg Light" panose="02000003080000020004" pitchFamily="50" charset="-52"/>
                          <a:ea typeface="Calibri" panose="020F0502020204030204" pitchFamily="34" charset="0"/>
                          <a:cs typeface="Times New Roman" panose="02020603050405020304" pitchFamily="18" charset="0"/>
                        </a:rPr>
                        <a:t>остигане</a:t>
                      </a:r>
                      <a:endParaRPr lang="bg-BG" sz="14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extLst>
                  <a:ext uri="{0D108BD9-81ED-4DB2-BD59-A6C34878D82A}">
                    <a16:rowId xmlns:a16="http://schemas.microsoft.com/office/drawing/2014/main" val="10000"/>
                  </a:ext>
                </a:extLst>
              </a:tr>
              <a:tr h="941914">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О3-1</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Подкрепени анализи, проучвания, изследвания, методики и оценки, свързани с дейността на съдебната система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20</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en-US" sz="1800" b="1" dirty="0" smtClean="0">
                          <a:effectLst/>
                          <a:latin typeface="Helen Bg Light" panose="02000003080000020004" pitchFamily="50" charset="-52"/>
                          <a:ea typeface="Times New Roman" panose="02020603050405020304" pitchFamily="18" charset="0"/>
                          <a:cs typeface="Times New Roman" panose="02020603050405020304" pitchFamily="18" charset="0"/>
                        </a:rPr>
                        <a:t>1</a:t>
                      </a:r>
                      <a:r>
                        <a:rPr lang="bg-BG" sz="1800" b="1" dirty="0" smtClean="0">
                          <a:effectLst/>
                          <a:latin typeface="Helen Bg Light" panose="02000003080000020004" pitchFamily="50" charset="-52"/>
                          <a:ea typeface="Times New Roman" panose="02020603050405020304" pitchFamily="18" charset="0"/>
                          <a:cs typeface="Times New Roman" panose="02020603050405020304" pitchFamily="18" charset="0"/>
                        </a:rPr>
                        <a:t>34</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smtClean="0">
                          <a:solidFill>
                            <a:schemeClr val="tx1"/>
                          </a:solidFill>
                          <a:effectLst/>
                          <a:latin typeface="Helen Bg Light" panose="02000003080000020004" pitchFamily="50" charset="-52"/>
                          <a:ea typeface="Calibri" panose="020F0502020204030204" pitchFamily="34" charset="0"/>
                          <a:cs typeface="Times New Roman" panose="02020603050405020304" pitchFamily="18" charset="0"/>
                        </a:rPr>
                        <a:t>35+</a:t>
                      </a:r>
                      <a:endParaRPr lang="bg-BG" sz="1800" dirty="0">
                        <a:solidFill>
                          <a:schemeClr val="tx1"/>
                        </a:solidFill>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lvl="0" indent="0" algn="ctr" defTabSz="1043056" rtl="0" eaLnBrk="1" fontAlgn="auto" latinLnBrk="0" hangingPunct="1">
                        <a:lnSpc>
                          <a:spcPct val="107000"/>
                        </a:lnSpc>
                        <a:spcBef>
                          <a:spcPts val="0"/>
                        </a:spcBef>
                        <a:spcAft>
                          <a:spcPts val="0"/>
                        </a:spcAft>
                        <a:buClrTx/>
                        <a:buSzTx/>
                        <a:buFontTx/>
                        <a:buNone/>
                        <a:tabLst/>
                        <a:defRPr/>
                      </a:pPr>
                      <a:r>
                        <a:rPr lang="bg-BG" sz="1800" b="1" kern="1200" dirty="0" smtClean="0">
                          <a:solidFill>
                            <a:schemeClr val="tx1"/>
                          </a:solidFill>
                          <a:effectLst/>
                          <a:latin typeface="Helen Bg Light" panose="02000003080000020004" pitchFamily="50" charset="-52"/>
                          <a:ea typeface="Calibri" panose="020F0502020204030204" pitchFamily="34" charset="0"/>
                          <a:cs typeface="Times New Roman" panose="02020603050405020304" pitchFamily="18" charset="0"/>
                        </a:rPr>
                        <a:t>Пълно постигане</a:t>
                      </a:r>
                      <a:endParaRPr lang="bg-BG" sz="18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1"/>
                  </a:ext>
                </a:extLst>
              </a:tr>
              <a:tr h="659692">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О3-6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Брой подкрепени електронни услуги на съдебната власт</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1</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smtClean="0">
                          <a:effectLst/>
                          <a:latin typeface="Helen Bg Light" panose="02000003080000020004" pitchFamily="50" charset="-52"/>
                          <a:ea typeface="Times New Roman" panose="02020603050405020304" pitchFamily="18" charset="0"/>
                          <a:cs typeface="Times New Roman" panose="02020603050405020304" pitchFamily="18" charset="0"/>
                        </a:rPr>
                        <a:t>23</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smtClean="0">
                          <a:solidFill>
                            <a:schemeClr val="tx1"/>
                          </a:solidFill>
                          <a:effectLst/>
                          <a:latin typeface="Helen Bg Light" panose="02000003080000020004" pitchFamily="50" charset="-52"/>
                          <a:ea typeface="Calibri" panose="020F0502020204030204" pitchFamily="34" charset="0"/>
                          <a:cs typeface="Times New Roman" panose="02020603050405020304" pitchFamily="18" charset="0"/>
                        </a:rPr>
                        <a:t>10</a:t>
                      </a:r>
                      <a:endParaRPr lang="bg-BG" sz="1800" dirty="0">
                        <a:solidFill>
                          <a:schemeClr val="tx1"/>
                        </a:solidFill>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Пълно</a:t>
                      </a:r>
                      <a:r>
                        <a:rPr lang="bg-BG" sz="18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постигане</a:t>
                      </a:r>
                      <a:endParaRPr lang="bg-BG" sz="1800" b="1"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2"/>
                  </a:ext>
                </a:extLst>
              </a:tr>
              <a:tr h="764213">
                <a:tc>
                  <a:txBody>
                    <a:bodyPr/>
                    <a:lstStyle/>
                    <a:p>
                      <a:pPr algn="ctr">
                        <a:lnSpc>
                          <a:spcPct val="107000"/>
                        </a:lnSpc>
                        <a:spcAft>
                          <a:spcPts val="0"/>
                        </a:spcAft>
                      </a:pPr>
                      <a:r>
                        <a:rPr lang="bg-BG" sz="1800" b="1"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О3-8</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Обучени магистрати, съдебни служители, служители на  разследващи органи съгласно НПК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4000</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dirty="0">
                          <a:effectLst/>
                          <a:latin typeface="Helen Bg Light" panose="02000003080000020004" pitchFamily="50" charset="-52"/>
                          <a:ea typeface="Times New Roman" panose="02020603050405020304" pitchFamily="18" charset="0"/>
                          <a:cs typeface="Times New Roman" panose="02020603050405020304" pitchFamily="18" charset="0"/>
                        </a:rPr>
                        <a:t>14 </a:t>
                      </a:r>
                      <a:r>
                        <a:rPr lang="bg-BG" sz="1800" b="1" dirty="0" smtClean="0">
                          <a:effectLst/>
                          <a:latin typeface="Helen Bg Light" panose="02000003080000020004" pitchFamily="50" charset="-52"/>
                          <a:ea typeface="Times New Roman" panose="02020603050405020304" pitchFamily="18" charset="0"/>
                          <a:cs typeface="Times New Roman" panose="02020603050405020304" pitchFamily="18" charset="0"/>
                        </a:rPr>
                        <a:t>906</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smtClean="0">
                          <a:solidFill>
                            <a:schemeClr val="tx1"/>
                          </a:solidFill>
                          <a:effectLst/>
                          <a:latin typeface="Helen Bg Light" panose="02000003080000020004" pitchFamily="50" charset="-52"/>
                          <a:ea typeface="Calibri" panose="020F0502020204030204" pitchFamily="34" charset="0"/>
                          <a:cs typeface="Times New Roman" panose="02020603050405020304" pitchFamily="18" charset="0"/>
                        </a:rPr>
                        <a:t>10000+</a:t>
                      </a:r>
                      <a:endParaRPr lang="bg-BG" sz="1800" dirty="0">
                        <a:solidFill>
                          <a:schemeClr val="tx1"/>
                        </a:solidFill>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lvl="0" indent="0" algn="ctr" defTabSz="1043056" rtl="0" eaLnBrk="1" fontAlgn="auto" latinLnBrk="0" hangingPunct="1">
                        <a:lnSpc>
                          <a:spcPct val="107000"/>
                        </a:lnSpc>
                        <a:spcBef>
                          <a:spcPts val="0"/>
                        </a:spcBef>
                        <a:spcAft>
                          <a:spcPts val="0"/>
                        </a:spcAft>
                        <a:buClrTx/>
                        <a:buSzTx/>
                        <a:buFontTx/>
                        <a:buNone/>
                        <a:tabLst/>
                        <a:defRPr/>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Пълно</a:t>
                      </a:r>
                      <a:r>
                        <a:rPr lang="bg-BG" sz="1800" b="1" baseline="0" dirty="0" smtClean="0">
                          <a:effectLst/>
                          <a:latin typeface="Helen Bg Light" panose="02000003080000020004" pitchFamily="50" charset="-52"/>
                          <a:ea typeface="Calibri" panose="020F0502020204030204" pitchFamily="34" charset="0"/>
                          <a:cs typeface="Times New Roman" panose="02020603050405020304" pitchFamily="18" charset="0"/>
                        </a:rPr>
                        <a:t> постигане</a:t>
                      </a:r>
                      <a:endPar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3"/>
                  </a:ext>
                </a:extLst>
              </a:tr>
              <a:tr h="427410">
                <a:tc>
                  <a:txBody>
                    <a:bodyPr/>
                    <a:lstStyle/>
                    <a:p>
                      <a:pPr algn="ctr">
                        <a:lnSpc>
                          <a:spcPct val="107000"/>
                        </a:lnSpc>
                        <a:spcAft>
                          <a:spcPts val="0"/>
                        </a:spcAft>
                      </a:pPr>
                      <a:r>
                        <a:rPr lang="en-US" sz="18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F-</a:t>
                      </a:r>
                      <a:r>
                        <a:rPr lang="bg-BG" sz="1800" b="1" dirty="0">
                          <a:solidFill>
                            <a:srgbClr val="000000"/>
                          </a:solidFill>
                          <a:effectLst/>
                          <a:latin typeface="Helen Bg Light" panose="02000003080000020004" pitchFamily="50" charset="-52"/>
                          <a:ea typeface="Calibri" panose="020F0502020204030204" pitchFamily="34" charset="0"/>
                          <a:cs typeface="Times New Roman" panose="02020603050405020304" pitchFamily="18" charset="0"/>
                        </a:rPr>
                        <a:t>3</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effectLst/>
                          <a:latin typeface="Helen Bg Light" panose="02000003080000020004" pitchFamily="50" charset="-52"/>
                          <a:ea typeface="Calibri" panose="020F0502020204030204" pitchFamily="34" charset="0"/>
                          <a:cs typeface="Times New Roman" panose="02020603050405020304" pitchFamily="18" charset="0"/>
                        </a:rPr>
                        <a:t>Сертифицирани средства – лева, общ бюджет</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smtClean="0">
                          <a:solidFill>
                            <a:srgbClr val="000000"/>
                          </a:solidFill>
                          <a:effectLst/>
                          <a:latin typeface="Helen Bg Light" panose="02000003080000020004" pitchFamily="50" charset="-52"/>
                          <a:ea typeface="Times New Roman" panose="02020603050405020304" pitchFamily="18" charset="0"/>
                          <a:cs typeface="Times New Roman" panose="02020603050405020304" pitchFamily="18" charset="0"/>
                        </a:rPr>
                        <a:t>9 992 164 </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smtClean="0">
                          <a:effectLst/>
                          <a:latin typeface="Helen Bg Light" panose="02000003080000020004" pitchFamily="50" charset="-52"/>
                          <a:ea typeface="Calibri" panose="020F0502020204030204" pitchFamily="34" charset="0"/>
                          <a:cs typeface="Times New Roman" panose="02020603050405020304" pitchFamily="18" charset="0"/>
                        </a:rPr>
                        <a:t>30 250 078,91</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smtClean="0">
                          <a:effectLst/>
                          <a:latin typeface="Helen Bg Light" panose="02000003080000020004" pitchFamily="50" charset="-52"/>
                          <a:ea typeface="Calibri" panose="020F0502020204030204" pitchFamily="34" charset="0"/>
                          <a:cs typeface="Times New Roman" panose="02020603050405020304" pitchFamily="18" charset="0"/>
                        </a:rPr>
                        <a:t>7 500 000</a:t>
                      </a:r>
                    </a:p>
                    <a:p>
                      <a:pPr algn="ctr">
                        <a:lnSpc>
                          <a:spcPct val="107000"/>
                        </a:lnSpc>
                        <a:spcAft>
                          <a:spcPts val="0"/>
                        </a:spcAft>
                      </a:pPr>
                      <a:r>
                        <a:rPr lang="bg-BG" sz="1800" dirty="0" smtClean="0">
                          <a:effectLst/>
                          <a:latin typeface="Helen Bg Light" panose="02000003080000020004" pitchFamily="50" charset="-52"/>
                          <a:ea typeface="Calibri" panose="020F0502020204030204" pitchFamily="34" charset="0"/>
                          <a:cs typeface="Times New Roman" panose="02020603050405020304" pitchFamily="18" charset="0"/>
                        </a:rPr>
                        <a:t>(75%)</a:t>
                      </a:r>
                      <a:endParaRPr lang="bg-BG" sz="1800" dirty="0">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smtClean="0">
                          <a:solidFill>
                            <a:srgbClr val="FF0000"/>
                          </a:solidFill>
                          <a:effectLst/>
                          <a:latin typeface="Helen Bg Light" panose="02000003080000020004" pitchFamily="50" charset="-52"/>
                          <a:ea typeface="Calibri" panose="020F0502020204030204" pitchFamily="34" charset="0"/>
                          <a:cs typeface="Times New Roman" panose="02020603050405020304" pitchFamily="18" charset="0"/>
                        </a:rPr>
                        <a:t>-2</a:t>
                      </a:r>
                      <a:r>
                        <a:rPr lang="bg-BG" sz="1800" b="1" baseline="0" dirty="0" smtClean="0">
                          <a:solidFill>
                            <a:srgbClr val="FF0000"/>
                          </a:solidFill>
                          <a:effectLst/>
                          <a:latin typeface="Helen Bg Light" panose="02000003080000020004" pitchFamily="50" charset="-52"/>
                          <a:ea typeface="Calibri" panose="020F0502020204030204" pitchFamily="34" charset="0"/>
                          <a:cs typeface="Times New Roman" panose="02020603050405020304" pitchFamily="18" charset="0"/>
                        </a:rPr>
                        <a:t> 4</a:t>
                      </a:r>
                      <a:r>
                        <a:rPr lang="bg-BG" sz="1800" b="1" dirty="0" smtClean="0">
                          <a:solidFill>
                            <a:srgbClr val="FF0000"/>
                          </a:solidFill>
                          <a:effectLst/>
                          <a:latin typeface="Helen Bg Light" panose="02000003080000020004" pitchFamily="50" charset="-52"/>
                          <a:ea typeface="Calibri" panose="020F0502020204030204" pitchFamily="34" charset="0"/>
                          <a:cs typeface="Times New Roman" panose="02020603050405020304" pitchFamily="18" charset="0"/>
                        </a:rPr>
                        <a:t>92 164,00 </a:t>
                      </a:r>
                      <a:endParaRPr lang="bg-BG" sz="1800" b="1" dirty="0">
                        <a:solidFill>
                          <a:srgbClr val="FF0000"/>
                        </a:solidFill>
                        <a:effectLst/>
                        <a:latin typeface="Helen Bg Light" panose="02000003080000020004" pitchFamily="50" charset="-52"/>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3356369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20574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1"/>
          <p:cNvSpPr txBox="1"/>
          <p:nvPr/>
        </p:nvSpPr>
        <p:spPr>
          <a:xfrm>
            <a:off x="162124" y="1303926"/>
            <a:ext cx="10141768" cy="446276"/>
          </a:xfrm>
          <a:prstGeom prst="rect">
            <a:avLst/>
          </a:prstGeom>
          <a:noFill/>
        </p:spPr>
        <p:txBody>
          <a:bodyPr wrap="square" rtlCol="0">
            <a:spAutoFit/>
          </a:bodyPr>
          <a:lstStyle/>
          <a:p>
            <a:pPr algn="ctr"/>
            <a:r>
              <a:rPr lang="bg-BG" sz="2300" b="1" dirty="0" smtClean="0">
                <a:solidFill>
                  <a:schemeClr val="tx2">
                    <a:lumMod val="50000"/>
                  </a:schemeClr>
                </a:solidFill>
                <a:latin typeface="Helen Bg Light" panose="02000003080000020004"/>
                <a:ea typeface="+mj-ea"/>
                <a:cs typeface="+mj-cs"/>
              </a:rPr>
              <a:t>РЕАЛНО ИЗПЛАТЕНИ СРЕДСТВА ПО ПРОГРАМАТА</a:t>
            </a:r>
            <a:endParaRPr lang="bg-BG" sz="2300" b="1" dirty="0">
              <a:solidFill>
                <a:schemeClr val="tx2">
                  <a:lumMod val="50000"/>
                </a:schemeClr>
              </a:solidFill>
              <a:latin typeface="Helen Bg Light" panose="02000003080000020004"/>
              <a:ea typeface="+mj-ea"/>
              <a:cs typeface="+mj-cs"/>
            </a:endParaRPr>
          </a:p>
        </p:txBody>
      </p:sp>
      <p:sp>
        <p:nvSpPr>
          <p:cNvPr id="17" name="TextBox 15"/>
          <p:cNvSpPr txBox="1">
            <a:spLocks noChangeArrowheads="1"/>
          </p:cNvSpPr>
          <p:nvPr/>
        </p:nvSpPr>
        <p:spPr bwMode="auto">
          <a:xfrm>
            <a:off x="404262" y="449099"/>
            <a:ext cx="54611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bg-BG" altLang="bg-BG" sz="2800" dirty="0">
                <a:solidFill>
                  <a:schemeClr val="bg1"/>
                </a:solidFill>
                <a:latin typeface="Helen Bg" pitchFamily="34" charset="-52"/>
              </a:rPr>
              <a:t>к</a:t>
            </a:r>
            <a:r>
              <a:rPr lang="bg-BG" altLang="bg-BG" sz="2800" dirty="0" smtClean="0">
                <a:solidFill>
                  <a:schemeClr val="bg1"/>
                </a:solidFill>
                <a:latin typeface="Helen Bg" pitchFamily="34" charset="-52"/>
              </a:rPr>
              <a:t>ъм </a:t>
            </a:r>
            <a:r>
              <a:rPr lang="bg-BG" altLang="bg-BG" sz="2800" dirty="0" smtClean="0">
                <a:solidFill>
                  <a:schemeClr val="bg1"/>
                </a:solidFill>
                <a:latin typeface="Helen Bg" pitchFamily="34" charset="-52"/>
              </a:rPr>
              <a:t>28.11.2018</a:t>
            </a:r>
            <a:endParaRPr lang="bg-BG" altLang="bg-BG" sz="2800" dirty="0" smtClean="0">
              <a:solidFill>
                <a:schemeClr val="bg1"/>
              </a:solidFill>
              <a:latin typeface="Helen Bg" pitchFamily="34" charset="-52"/>
            </a:endParaRPr>
          </a:p>
        </p:txBody>
      </p:sp>
      <p:sp>
        <p:nvSpPr>
          <p:cNvPr id="18" name="TextBox 16"/>
          <p:cNvSpPr txBox="1">
            <a:spLocks noChangeArrowheads="1"/>
          </p:cNvSpPr>
          <p:nvPr/>
        </p:nvSpPr>
        <p:spPr bwMode="auto">
          <a:xfrm>
            <a:off x="409025" y="160174"/>
            <a:ext cx="353654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a:solidFill>
                  <a:schemeClr val="bg1"/>
                </a:solidFill>
                <a:latin typeface="Helen Bg Light" panose="02000003080000020004" pitchFamily="50" charset="-52"/>
              </a:rPr>
              <a:t>ФИНАНСОВО </a:t>
            </a:r>
            <a:r>
              <a:rPr lang="bg-BG" altLang="bg-BG" dirty="0" smtClean="0">
                <a:solidFill>
                  <a:schemeClr val="bg1"/>
                </a:solidFill>
                <a:latin typeface="Helen Bg Light" panose="02000003080000020004" pitchFamily="50" charset="-52"/>
              </a:rPr>
              <a:t>ИЗПЪЛНЕНИЕ </a:t>
            </a:r>
            <a:endParaRPr lang="bg-BG" altLang="bg-BG" dirty="0">
              <a:solidFill>
                <a:schemeClr val="bg1"/>
              </a:solidFill>
              <a:latin typeface="Helen Bg Light" panose="02000003080000020004" pitchFamily="50" charset="-52"/>
            </a:endParaRPr>
          </a:p>
        </p:txBody>
      </p:sp>
      <p:sp>
        <p:nvSpPr>
          <p:cNvPr id="11" name="Rectangle 10"/>
          <p:cNvSpPr>
            <a:spLocks noChangeArrowheads="1"/>
          </p:cNvSpPr>
          <p:nvPr/>
        </p:nvSpPr>
        <p:spPr bwMode="auto">
          <a:xfrm>
            <a:off x="5415205" y="2073174"/>
            <a:ext cx="913120"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bg-BG" sz="1600" b="1" dirty="0" smtClean="0">
                <a:latin typeface="Helen Bg Light" panose="02000003080000020004"/>
                <a:ea typeface="+mj-ea"/>
                <a:cs typeface="+mj-cs"/>
              </a:rPr>
              <a:t>В </a:t>
            </a:r>
            <a:r>
              <a:rPr lang="bg-BG" sz="1600" b="1" dirty="0" smtClean="0">
                <a:latin typeface="Helen Bg Light" panose="02000003080000020004"/>
              </a:rPr>
              <a:t>ЮЗР</a:t>
            </a:r>
            <a:endParaRPr lang="ru-RU" sz="1600" b="1" dirty="0">
              <a:latin typeface="Helen Bg Light" panose="02000003080000020004"/>
            </a:endParaRPr>
          </a:p>
        </p:txBody>
      </p:sp>
      <p:sp>
        <p:nvSpPr>
          <p:cNvPr id="15" name="Isosceles Triangle 14"/>
          <p:cNvSpPr/>
          <p:nvPr/>
        </p:nvSpPr>
        <p:spPr>
          <a:xfrm rot="5400000">
            <a:off x="6484258" y="2185448"/>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19" name="Rectangle 18"/>
          <p:cNvSpPr>
            <a:spLocks noChangeArrowheads="1"/>
          </p:cNvSpPr>
          <p:nvPr/>
        </p:nvSpPr>
        <p:spPr bwMode="auto">
          <a:xfrm>
            <a:off x="7037382" y="2044319"/>
            <a:ext cx="1693694" cy="593848"/>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a:t>
            </a:r>
            <a:r>
              <a:rPr lang="bg-BG" sz="1600" b="1" dirty="0" smtClean="0">
                <a:latin typeface="Helen Bg Light" panose="02000003080000020004"/>
                <a:ea typeface="+mj-ea"/>
                <a:cs typeface="+mj-cs"/>
              </a:rPr>
              <a:t>979 419,86 лева</a:t>
            </a:r>
            <a:endParaRPr lang="bg-BG" sz="1600" b="1" dirty="0">
              <a:latin typeface="Helen Bg Light" panose="02000003080000020004"/>
              <a:ea typeface="+mj-ea"/>
              <a:cs typeface="+mj-cs"/>
            </a:endParaRPr>
          </a:p>
        </p:txBody>
      </p:sp>
      <p:sp>
        <p:nvSpPr>
          <p:cNvPr id="37" name="Isosceles Triangle 36"/>
          <p:cNvSpPr/>
          <p:nvPr/>
        </p:nvSpPr>
        <p:spPr>
          <a:xfrm rot="5400000">
            <a:off x="1806995" y="2890547"/>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39" name="Isosceles Triangle 38"/>
          <p:cNvSpPr/>
          <p:nvPr/>
        </p:nvSpPr>
        <p:spPr>
          <a:xfrm rot="5400000">
            <a:off x="1803738" y="3598702"/>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0" name="Isosceles Triangle 39"/>
          <p:cNvSpPr/>
          <p:nvPr/>
        </p:nvSpPr>
        <p:spPr>
          <a:xfrm rot="5400000">
            <a:off x="1803738" y="4316499"/>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1" name="Isosceles Triangle 40"/>
          <p:cNvSpPr/>
          <p:nvPr/>
        </p:nvSpPr>
        <p:spPr>
          <a:xfrm rot="5400000">
            <a:off x="1803738" y="5055434"/>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2" name="Isosceles Triangle 41"/>
          <p:cNvSpPr/>
          <p:nvPr/>
        </p:nvSpPr>
        <p:spPr>
          <a:xfrm rot="5400000">
            <a:off x="1803738" y="5734587"/>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5" name="Rectangle 44"/>
          <p:cNvSpPr>
            <a:spLocks noChangeArrowheads="1"/>
          </p:cNvSpPr>
          <p:nvPr/>
        </p:nvSpPr>
        <p:spPr bwMode="auto">
          <a:xfrm>
            <a:off x="740605" y="3481016"/>
            <a:ext cx="91312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solidFill>
                  <a:schemeClr val="tx2">
                    <a:lumMod val="50000"/>
                  </a:schemeClr>
                </a:solidFill>
                <a:latin typeface="Helen Bg Light" panose="02000003080000020004"/>
                <a:ea typeface="+mj-ea"/>
                <a:cs typeface="+mj-cs"/>
              </a:rPr>
              <a:t>ПО 3</a:t>
            </a:r>
            <a:endParaRPr lang="ru-RU" sz="1600" b="1" dirty="0">
              <a:solidFill>
                <a:schemeClr val="tx2">
                  <a:lumMod val="50000"/>
                </a:schemeClr>
              </a:solidFill>
              <a:latin typeface="Helen Bg Light" panose="02000003080000020004"/>
              <a:ea typeface="+mj-ea"/>
              <a:cs typeface="+mj-cs"/>
            </a:endParaRPr>
          </a:p>
        </p:txBody>
      </p:sp>
      <p:sp>
        <p:nvSpPr>
          <p:cNvPr id="46" name="Rectangle 45"/>
          <p:cNvSpPr>
            <a:spLocks noChangeArrowheads="1"/>
          </p:cNvSpPr>
          <p:nvPr/>
        </p:nvSpPr>
        <p:spPr bwMode="auto">
          <a:xfrm>
            <a:off x="734683" y="4192424"/>
            <a:ext cx="913122"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4</a:t>
            </a:r>
            <a:endParaRPr lang="ru-RU" sz="1600" b="1" dirty="0">
              <a:latin typeface="Helen Bg Light" panose="02000003080000020004"/>
              <a:ea typeface="+mj-ea"/>
              <a:cs typeface="+mj-cs"/>
            </a:endParaRPr>
          </a:p>
        </p:txBody>
      </p:sp>
      <p:sp>
        <p:nvSpPr>
          <p:cNvPr id="47" name="Rectangle 46"/>
          <p:cNvSpPr>
            <a:spLocks noChangeArrowheads="1"/>
          </p:cNvSpPr>
          <p:nvPr/>
        </p:nvSpPr>
        <p:spPr bwMode="auto">
          <a:xfrm>
            <a:off x="748344" y="4903832"/>
            <a:ext cx="89946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5</a:t>
            </a:r>
            <a:endParaRPr lang="ru-RU" sz="1600" b="1" dirty="0">
              <a:latin typeface="Helen Bg Light" panose="02000003080000020004"/>
              <a:ea typeface="+mj-ea"/>
              <a:cs typeface="+mj-cs"/>
            </a:endParaRPr>
          </a:p>
        </p:txBody>
      </p:sp>
      <p:sp>
        <p:nvSpPr>
          <p:cNvPr id="48" name="Rectangle 47"/>
          <p:cNvSpPr>
            <a:spLocks noChangeArrowheads="1"/>
          </p:cNvSpPr>
          <p:nvPr/>
        </p:nvSpPr>
        <p:spPr bwMode="auto">
          <a:xfrm>
            <a:off x="748344" y="5584765"/>
            <a:ext cx="89946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ОБЩО</a:t>
            </a:r>
            <a:endParaRPr lang="ru-RU" sz="1600" b="1" dirty="0">
              <a:latin typeface="Helen Bg Light" panose="02000003080000020004"/>
              <a:ea typeface="+mj-ea"/>
              <a:cs typeface="+mj-cs"/>
            </a:endParaRPr>
          </a:p>
        </p:txBody>
      </p:sp>
      <p:sp>
        <p:nvSpPr>
          <p:cNvPr id="49" name="Rectangle 48"/>
          <p:cNvSpPr>
            <a:spLocks noChangeArrowheads="1"/>
          </p:cNvSpPr>
          <p:nvPr/>
        </p:nvSpPr>
        <p:spPr bwMode="auto">
          <a:xfrm>
            <a:off x="734684" y="2752434"/>
            <a:ext cx="91312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2</a:t>
            </a:r>
            <a:endParaRPr lang="ru-RU" sz="1600" b="1" dirty="0">
              <a:latin typeface="Helen Bg Light" panose="02000003080000020004"/>
              <a:ea typeface="+mj-ea"/>
              <a:cs typeface="+mj-cs"/>
            </a:endParaRPr>
          </a:p>
        </p:txBody>
      </p:sp>
      <p:sp>
        <p:nvSpPr>
          <p:cNvPr id="50" name="Rectangle 49"/>
          <p:cNvSpPr>
            <a:spLocks noChangeArrowheads="1"/>
          </p:cNvSpPr>
          <p:nvPr/>
        </p:nvSpPr>
        <p:spPr bwMode="auto">
          <a:xfrm>
            <a:off x="2343835" y="2782215"/>
            <a:ext cx="1922745" cy="552954"/>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solidFill>
                  <a:srgbClr val="FF0000"/>
                </a:solidFill>
                <a:latin typeface="Helen Bg Light" panose="02000003080000020004"/>
                <a:ea typeface="+mj-ea"/>
                <a:cs typeface="+mj-cs"/>
              </a:rPr>
              <a:t>   </a:t>
            </a:r>
            <a:r>
              <a:rPr lang="bg-BG" sz="1600" b="1" dirty="0">
                <a:solidFill>
                  <a:srgbClr val="FF0000"/>
                </a:solidFill>
                <a:latin typeface="Helen Bg Light" panose="02000003080000020004"/>
                <a:ea typeface="+mj-ea"/>
                <a:cs typeface="+mj-cs"/>
              </a:rPr>
              <a:t>15 442 </a:t>
            </a:r>
            <a:r>
              <a:rPr lang="bg-BG" sz="1600" b="1" dirty="0" smtClean="0">
                <a:solidFill>
                  <a:srgbClr val="FF0000"/>
                </a:solidFill>
                <a:latin typeface="Helen Bg Light" panose="02000003080000020004"/>
                <a:ea typeface="+mj-ea"/>
                <a:cs typeface="+mj-cs"/>
              </a:rPr>
              <a:t>689,75 лв.</a:t>
            </a:r>
            <a:endParaRPr lang="bg-BG" sz="1600" b="1" dirty="0">
              <a:solidFill>
                <a:srgbClr val="FF0000"/>
              </a:solidFill>
              <a:latin typeface="Helen Bg Light" panose="02000003080000020004"/>
              <a:ea typeface="+mj-ea"/>
              <a:cs typeface="+mj-cs"/>
            </a:endParaRPr>
          </a:p>
        </p:txBody>
      </p:sp>
      <p:sp>
        <p:nvSpPr>
          <p:cNvPr id="52" name="Rectangle 51"/>
          <p:cNvSpPr>
            <a:spLocks noChangeArrowheads="1"/>
          </p:cNvSpPr>
          <p:nvPr/>
        </p:nvSpPr>
        <p:spPr bwMode="auto">
          <a:xfrm>
            <a:off x="2356861" y="4198219"/>
            <a:ext cx="1837711" cy="548370"/>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a:solidFill>
                  <a:srgbClr val="FF0000"/>
                </a:solidFill>
                <a:latin typeface="Helen Bg Light" panose="02000003080000020004"/>
                <a:ea typeface="+mj-ea"/>
                <a:cs typeface="+mj-cs"/>
              </a:rPr>
              <a:t>35 484 </a:t>
            </a:r>
            <a:r>
              <a:rPr lang="bg-BG" sz="1600" b="1" dirty="0" smtClean="0">
                <a:solidFill>
                  <a:srgbClr val="FF0000"/>
                </a:solidFill>
                <a:latin typeface="Helen Bg Light" panose="02000003080000020004"/>
                <a:ea typeface="+mj-ea"/>
                <a:cs typeface="+mj-cs"/>
              </a:rPr>
              <a:t>136,41 лв.</a:t>
            </a:r>
            <a:endParaRPr lang="bg-BG" sz="1600" b="1" dirty="0">
              <a:solidFill>
                <a:srgbClr val="FF0000"/>
              </a:solidFill>
              <a:latin typeface="Helen Bg Light" panose="02000003080000020004"/>
              <a:ea typeface="+mj-ea"/>
              <a:cs typeface="+mj-cs"/>
            </a:endParaRPr>
          </a:p>
        </p:txBody>
      </p:sp>
      <p:sp>
        <p:nvSpPr>
          <p:cNvPr id="53" name="Rectangle 52"/>
          <p:cNvSpPr>
            <a:spLocks noChangeArrowheads="1"/>
          </p:cNvSpPr>
          <p:nvPr/>
        </p:nvSpPr>
        <p:spPr bwMode="auto">
          <a:xfrm>
            <a:off x="2343835" y="4888281"/>
            <a:ext cx="1850737" cy="540907"/>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a:t>
            </a:r>
            <a:r>
              <a:rPr lang="bg-BG" sz="1600" b="1" dirty="0">
                <a:solidFill>
                  <a:srgbClr val="FF0000"/>
                </a:solidFill>
                <a:latin typeface="Helen Bg Light" panose="02000003080000020004"/>
                <a:ea typeface="+mj-ea"/>
                <a:cs typeface="+mj-cs"/>
              </a:rPr>
              <a:t>7 883 </a:t>
            </a:r>
            <a:r>
              <a:rPr lang="bg-BG" sz="1600" b="1" dirty="0" smtClean="0">
                <a:solidFill>
                  <a:srgbClr val="FF0000"/>
                </a:solidFill>
                <a:latin typeface="Helen Bg Light" panose="02000003080000020004"/>
                <a:ea typeface="+mj-ea"/>
                <a:cs typeface="+mj-cs"/>
              </a:rPr>
              <a:t>990,40 лв.</a:t>
            </a:r>
            <a:endParaRPr lang="bg-BG" sz="1600" b="1" dirty="0">
              <a:solidFill>
                <a:srgbClr val="FF0000"/>
              </a:solidFill>
              <a:latin typeface="Helen Bg Light" panose="02000003080000020004"/>
              <a:ea typeface="+mj-ea"/>
              <a:cs typeface="+mj-cs"/>
            </a:endParaRPr>
          </a:p>
        </p:txBody>
      </p:sp>
      <p:sp>
        <p:nvSpPr>
          <p:cNvPr id="54" name="Rectangle 53"/>
          <p:cNvSpPr>
            <a:spLocks noChangeArrowheads="1"/>
          </p:cNvSpPr>
          <p:nvPr/>
        </p:nvSpPr>
        <p:spPr bwMode="auto">
          <a:xfrm>
            <a:off x="2353906" y="5609639"/>
            <a:ext cx="1840666" cy="565937"/>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a:solidFill>
                  <a:srgbClr val="FF0000"/>
                </a:solidFill>
                <a:latin typeface="Helen Bg Light" panose="02000003080000020004"/>
                <a:ea typeface="+mj-ea"/>
                <a:cs typeface="+mj-cs"/>
              </a:rPr>
              <a:t>89 762 </a:t>
            </a:r>
            <a:r>
              <a:rPr lang="bg-BG" sz="1600" b="1" dirty="0" smtClean="0">
                <a:solidFill>
                  <a:srgbClr val="FF0000"/>
                </a:solidFill>
                <a:latin typeface="Helen Bg Light" panose="02000003080000020004"/>
                <a:ea typeface="+mj-ea"/>
                <a:cs typeface="+mj-cs"/>
              </a:rPr>
              <a:t>357,10 лв.</a:t>
            </a:r>
            <a:endParaRPr lang="bg-BG" sz="1600" b="1" dirty="0">
              <a:solidFill>
                <a:srgbClr val="FF0000"/>
              </a:solidFill>
              <a:latin typeface="Helen Bg Light" panose="02000003080000020004"/>
              <a:ea typeface="+mj-ea"/>
              <a:cs typeface="+mj-cs"/>
            </a:endParaRPr>
          </a:p>
        </p:txBody>
      </p:sp>
      <p:sp>
        <p:nvSpPr>
          <p:cNvPr id="30" name="Rectangle 29"/>
          <p:cNvSpPr>
            <a:spLocks noChangeArrowheads="1"/>
          </p:cNvSpPr>
          <p:nvPr/>
        </p:nvSpPr>
        <p:spPr bwMode="auto">
          <a:xfrm>
            <a:off x="2348311" y="3493051"/>
            <a:ext cx="1846261" cy="563476"/>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a:t>
            </a:r>
            <a:r>
              <a:rPr lang="bg-BG" sz="1600" b="1" dirty="0">
                <a:solidFill>
                  <a:srgbClr val="FF0000"/>
                </a:solidFill>
                <a:latin typeface="Helen Bg Light" panose="02000003080000020004"/>
                <a:ea typeface="+mj-ea"/>
                <a:cs typeface="+mj-cs"/>
              </a:rPr>
              <a:t>8 754 </a:t>
            </a:r>
            <a:r>
              <a:rPr lang="bg-BG" sz="1600" b="1" dirty="0" smtClean="0">
                <a:solidFill>
                  <a:srgbClr val="FF0000"/>
                </a:solidFill>
                <a:latin typeface="Helen Bg Light" panose="02000003080000020004"/>
                <a:ea typeface="+mj-ea"/>
                <a:cs typeface="+mj-cs"/>
              </a:rPr>
              <a:t>762,20 </a:t>
            </a:r>
            <a:r>
              <a:rPr lang="bg-BG" sz="1600" b="1" dirty="0" smtClean="0">
                <a:solidFill>
                  <a:srgbClr val="FF0000"/>
                </a:solidFill>
                <a:latin typeface="Helen Bg Light" panose="02000003080000020004"/>
                <a:ea typeface="+mj-ea"/>
                <a:cs typeface="+mj-cs"/>
              </a:rPr>
              <a:t>лв.</a:t>
            </a:r>
            <a:endParaRPr lang="bg-BG" sz="1600" b="1" dirty="0">
              <a:solidFill>
                <a:srgbClr val="FF0000"/>
              </a:solidFill>
              <a:latin typeface="Helen Bg Light" panose="02000003080000020004"/>
              <a:ea typeface="+mj-ea"/>
              <a:cs typeface="+mj-cs"/>
            </a:endParaRPr>
          </a:p>
        </p:txBody>
      </p:sp>
      <p:sp>
        <p:nvSpPr>
          <p:cNvPr id="31" name="Rectangle 30"/>
          <p:cNvSpPr>
            <a:spLocks noChangeArrowheads="1"/>
          </p:cNvSpPr>
          <p:nvPr/>
        </p:nvSpPr>
        <p:spPr bwMode="auto">
          <a:xfrm>
            <a:off x="734685" y="2073174"/>
            <a:ext cx="913120"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solidFill>
                  <a:schemeClr val="tx2">
                    <a:lumMod val="50000"/>
                  </a:schemeClr>
                </a:solidFill>
                <a:latin typeface="Helen Bg Light" panose="02000003080000020004"/>
                <a:ea typeface="+mj-ea"/>
                <a:cs typeface="+mj-cs"/>
              </a:rPr>
              <a:t>ПО 1</a:t>
            </a:r>
            <a:endParaRPr lang="ru-RU" sz="1600" b="1" dirty="0">
              <a:solidFill>
                <a:schemeClr val="tx2">
                  <a:lumMod val="50000"/>
                </a:schemeClr>
              </a:solidFill>
              <a:latin typeface="Helen Bg Light" panose="02000003080000020004"/>
              <a:ea typeface="+mj-ea"/>
              <a:cs typeface="+mj-cs"/>
            </a:endParaRPr>
          </a:p>
        </p:txBody>
      </p:sp>
      <p:sp>
        <p:nvSpPr>
          <p:cNvPr id="32" name="Isosceles Triangle 31"/>
          <p:cNvSpPr/>
          <p:nvPr/>
        </p:nvSpPr>
        <p:spPr>
          <a:xfrm rot="5400000">
            <a:off x="1803738" y="2185448"/>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33" name="Rectangle 32"/>
          <p:cNvSpPr>
            <a:spLocks noChangeArrowheads="1"/>
          </p:cNvSpPr>
          <p:nvPr/>
        </p:nvSpPr>
        <p:spPr bwMode="auto">
          <a:xfrm>
            <a:off x="2356862" y="2044319"/>
            <a:ext cx="1909718" cy="593848"/>
          </a:xfrm>
          <a:prstGeom prst="rect">
            <a:avLst/>
          </a:prstGeom>
          <a:solidFill>
            <a:schemeClr val="bg1"/>
          </a:solidFill>
          <a:ln w="12700" algn="ctr">
            <a:solidFill>
              <a:srgbClr val="002060"/>
            </a:solidFill>
            <a:miter lim="800000"/>
            <a:headEnd/>
            <a:tailEnd/>
          </a:ln>
          <a:effectLst/>
        </p:spPr>
        <p:txBody>
          <a:bodyPr anchor="ctr"/>
          <a:lstStyle/>
          <a:p>
            <a:pPr marL="0" lvl="1" indent="0" algn="just" defTabSz="179388" fontAlgn="auto">
              <a:spcBef>
                <a:spcPts val="0"/>
              </a:spcBef>
              <a:defRPr/>
            </a:pPr>
            <a:r>
              <a:rPr lang="bg-BG" sz="1600" b="1" dirty="0">
                <a:solidFill>
                  <a:srgbClr val="FF0000"/>
                </a:solidFill>
                <a:latin typeface="Helen Bg Light" panose="02000003080000020004"/>
                <a:ea typeface="+mj-ea"/>
                <a:cs typeface="+mj-cs"/>
              </a:rPr>
              <a:t> </a:t>
            </a:r>
            <a:r>
              <a:rPr lang="bg-BG" sz="1600" b="1" dirty="0" smtClean="0">
                <a:solidFill>
                  <a:srgbClr val="FF0000"/>
                </a:solidFill>
                <a:latin typeface="Helen Bg Light" panose="02000003080000020004"/>
                <a:ea typeface="+mj-ea"/>
                <a:cs typeface="+mj-cs"/>
              </a:rPr>
              <a:t>22</a:t>
            </a:r>
            <a:r>
              <a:rPr lang="en-US" sz="1600" b="1" dirty="0" smtClean="0">
                <a:solidFill>
                  <a:srgbClr val="FF0000"/>
                </a:solidFill>
                <a:latin typeface="Helen Bg Light" panose="02000003080000020004"/>
                <a:ea typeface="+mj-ea"/>
                <a:cs typeface="+mj-cs"/>
              </a:rPr>
              <a:t> </a:t>
            </a:r>
            <a:r>
              <a:rPr lang="bg-BG" sz="1600" b="1" dirty="0" smtClean="0">
                <a:solidFill>
                  <a:srgbClr val="FF0000"/>
                </a:solidFill>
                <a:latin typeface="Helen Bg Light" panose="02000003080000020004"/>
                <a:ea typeface="+mj-ea"/>
                <a:cs typeface="+mj-cs"/>
              </a:rPr>
              <a:t>196 778,34 лв.</a:t>
            </a:r>
            <a:endParaRPr lang="bg-BG" sz="1600" b="1" dirty="0">
              <a:solidFill>
                <a:srgbClr val="FF0000"/>
              </a:solidFill>
              <a:latin typeface="Helen Bg Light" panose="02000003080000020004"/>
              <a:ea typeface="+mj-ea"/>
              <a:cs typeface="+mj-cs"/>
            </a:endParaRPr>
          </a:p>
        </p:txBody>
      </p:sp>
      <p:graphicFrame>
        <p:nvGraphicFramePr>
          <p:cNvPr id="34" name="Table 33"/>
          <p:cNvGraphicFramePr>
            <a:graphicFrameLocks noGrp="1"/>
          </p:cNvGraphicFramePr>
          <p:nvPr>
            <p:extLst>
              <p:ext uri="{D42A27DB-BD31-4B8C-83A1-F6EECF244321}">
                <p14:modId xmlns:p14="http://schemas.microsoft.com/office/powerpoint/2010/main" val="1180391010"/>
              </p:ext>
            </p:extLst>
          </p:nvPr>
        </p:nvGraphicFramePr>
        <p:xfrm>
          <a:off x="4547794" y="2844527"/>
          <a:ext cx="4687338" cy="3049498"/>
        </p:xfrm>
        <a:graphic>
          <a:graphicData uri="http://schemas.openxmlformats.org/drawingml/2006/table">
            <a:tbl>
              <a:tblPr>
                <a:tableStyleId>{5C22544A-7EE6-4342-B048-85BDC9FD1C3A}</a:tableStyleId>
              </a:tblPr>
              <a:tblGrid>
                <a:gridCol w="3377408">
                  <a:extLst>
                    <a:ext uri="{9D8B030D-6E8A-4147-A177-3AD203B41FA5}">
                      <a16:colId xmlns:a16="http://schemas.microsoft.com/office/drawing/2014/main" val="4099388027"/>
                    </a:ext>
                  </a:extLst>
                </a:gridCol>
                <a:gridCol w="1309930">
                  <a:extLst>
                    <a:ext uri="{9D8B030D-6E8A-4147-A177-3AD203B41FA5}">
                      <a16:colId xmlns:a16="http://schemas.microsoft.com/office/drawing/2014/main" val="2525113421"/>
                    </a:ext>
                  </a:extLst>
                </a:gridCol>
              </a:tblGrid>
              <a:tr h="263465">
                <a:tc>
                  <a:txBody>
                    <a:bodyPr/>
                    <a:lstStyle/>
                    <a:p>
                      <a:pPr algn="ctr" rtl="0" fontAlgn="b"/>
                      <a:r>
                        <a:rPr lang="bg-BG" sz="1800" b="1" u="none" strike="noStrike" dirty="0">
                          <a:effectLst/>
                        </a:rPr>
                        <a:t>Име</a:t>
                      </a:r>
                      <a:endParaRPr lang="bg-BG" sz="1800" b="1" i="0" u="none" strike="noStrike" dirty="0">
                        <a:solidFill>
                          <a:srgbClr val="000000"/>
                        </a:solidFill>
                        <a:effectLst/>
                        <a:latin typeface="Helen Bg Light" panose="02000003080000020004"/>
                      </a:endParaRPr>
                    </a:p>
                  </a:txBody>
                  <a:tcPr marL="9525" marR="9525" marT="9525" marB="0" anchor="b"/>
                </a:tc>
                <a:tc>
                  <a:txBody>
                    <a:bodyPr/>
                    <a:lstStyle/>
                    <a:p>
                      <a:pPr algn="ctr" rtl="0" fontAlgn="b"/>
                      <a:r>
                        <a:rPr lang="bg-BG" sz="1800" b="1" u="none" strike="noStrike" dirty="0">
                          <a:effectLst/>
                        </a:rPr>
                        <a:t>Общо</a:t>
                      </a:r>
                      <a:endParaRPr lang="bg-BG" sz="1800" b="1" i="0" u="none" strike="noStrike" dirty="0">
                        <a:solidFill>
                          <a:srgbClr val="000000"/>
                        </a:solidFill>
                        <a:effectLst/>
                        <a:latin typeface="Helen Bg Light" panose="02000003080000020004"/>
                      </a:endParaRPr>
                    </a:p>
                  </a:txBody>
                  <a:tcPr marL="9525" marR="9525" marT="9525" marB="0" anchor="b"/>
                </a:tc>
                <a:extLst>
                  <a:ext uri="{0D108BD9-81ED-4DB2-BD59-A6C34878D82A}">
                    <a16:rowId xmlns:a16="http://schemas.microsoft.com/office/drawing/2014/main" val="251602940"/>
                  </a:ext>
                </a:extLst>
              </a:tr>
              <a:tr h="544177">
                <a:tc>
                  <a:txBody>
                    <a:bodyPr/>
                    <a:lstStyle/>
                    <a:p>
                      <a:pPr algn="l" rtl="0" fontAlgn="b"/>
                      <a:r>
                        <a:rPr lang="ru-RU" sz="1400" b="1" u="none" strike="noStrike" dirty="0">
                          <a:effectLst/>
                        </a:rPr>
                        <a:t>Ефективно функциониране на Областен информационен център </a:t>
                      </a:r>
                      <a:r>
                        <a:rPr lang="bg-BG" sz="1400" b="1" u="none" strike="noStrike" kern="1200" dirty="0" smtClean="0">
                          <a:solidFill>
                            <a:schemeClr val="dk1"/>
                          </a:solidFill>
                          <a:effectLst/>
                          <a:latin typeface="+mn-lt"/>
                          <a:ea typeface="+mn-ea"/>
                          <a:cs typeface="+mn-cs"/>
                        </a:rPr>
                        <a:t>Благоевград </a:t>
                      </a:r>
                      <a:endParaRPr lang="ru-RU" sz="1400" b="1" u="none" strike="noStrike" kern="1200" dirty="0">
                        <a:solidFill>
                          <a:schemeClr val="dk1"/>
                        </a:solidFill>
                        <a:effectLst/>
                        <a:latin typeface="+mn-lt"/>
                        <a:ea typeface="+mn-ea"/>
                        <a:cs typeface="+mn-cs"/>
                      </a:endParaRPr>
                    </a:p>
                  </a:txBody>
                  <a:tcPr marL="9525" marR="9525" marT="9525" marB="0" anchor="b"/>
                </a:tc>
                <a:tc>
                  <a:txBody>
                    <a:bodyPr/>
                    <a:lstStyle/>
                    <a:p>
                      <a:pPr algn="ctr" rtl="0" fontAlgn="b"/>
                      <a:r>
                        <a:rPr lang="bg-BG" sz="1400" b="1" u="none" strike="noStrike" kern="1200" dirty="0" smtClean="0">
                          <a:solidFill>
                            <a:schemeClr val="dk1"/>
                          </a:solidFill>
                          <a:effectLst/>
                          <a:latin typeface="+mn-lt"/>
                          <a:ea typeface="+mn-ea"/>
                          <a:cs typeface="+mn-cs"/>
                        </a:rPr>
                        <a:t>204 736,73 лв.</a:t>
                      </a:r>
                      <a:endParaRPr lang="ru-RU"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3378496604"/>
                  </a:ext>
                </a:extLst>
              </a:tr>
              <a:tr h="540130">
                <a:tc>
                  <a:txBody>
                    <a:bodyPr/>
                    <a:lstStyle/>
                    <a:p>
                      <a:pPr algn="l" rtl="0" fontAlgn="b"/>
                      <a:r>
                        <a:rPr lang="bg-BG" sz="1400" b="1" u="none" strike="noStrike" dirty="0" smtClean="0">
                          <a:effectLst/>
                        </a:rPr>
                        <a:t>Областен информационен център </a:t>
                      </a:r>
                      <a:r>
                        <a:rPr lang="bg-BG" sz="1400" b="1" u="none" strike="noStrike" kern="1200" dirty="0" smtClean="0">
                          <a:solidFill>
                            <a:schemeClr val="dk1"/>
                          </a:solidFill>
                          <a:effectLst/>
                          <a:latin typeface="+mn-lt"/>
                          <a:ea typeface="+mn-ea"/>
                          <a:cs typeface="+mn-cs"/>
                        </a:rPr>
                        <a:t>Кюстендил </a:t>
                      </a:r>
                      <a:endParaRPr lang="bg-BG" sz="1400" b="1" u="none" strike="noStrike" kern="1200" dirty="0">
                        <a:solidFill>
                          <a:schemeClr val="dk1"/>
                        </a:solidFill>
                        <a:effectLst/>
                        <a:latin typeface="+mn-lt"/>
                        <a:ea typeface="+mn-ea"/>
                        <a:cs typeface="+mn-cs"/>
                      </a:endParaRPr>
                    </a:p>
                  </a:txBody>
                  <a:tcPr marL="9525" marR="9525" marT="9525" marB="0" anchor="b"/>
                </a:tc>
                <a:tc>
                  <a:txBody>
                    <a:bodyPr/>
                    <a:lstStyle/>
                    <a:p>
                      <a:pPr algn="ctr" rtl="0" fontAlgn="b"/>
                      <a:r>
                        <a:rPr lang="bg-BG" sz="1400" b="1" u="none" strike="noStrike" kern="1200" dirty="0" smtClean="0">
                          <a:solidFill>
                            <a:schemeClr val="dk1"/>
                          </a:solidFill>
                          <a:effectLst/>
                          <a:latin typeface="+mn-lt"/>
                          <a:ea typeface="+mn-ea"/>
                          <a:cs typeface="+mn-cs"/>
                        </a:rPr>
                        <a:t>208 245,78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3407744014"/>
                  </a:ext>
                </a:extLst>
              </a:tr>
              <a:tr h="504056">
                <a:tc>
                  <a:txBody>
                    <a:bodyPr/>
                    <a:lstStyle/>
                    <a:p>
                      <a:pPr algn="l" rtl="0" fontAlgn="b"/>
                      <a:r>
                        <a:rPr lang="ru-RU" sz="1400" b="1" u="none" strike="noStrike" kern="1200" dirty="0">
                          <a:solidFill>
                            <a:schemeClr val="dk1"/>
                          </a:solidFill>
                          <a:effectLst/>
                          <a:latin typeface="+mn-lt"/>
                          <a:ea typeface="+mn-ea"/>
                          <a:cs typeface="+mn-cs"/>
                        </a:rPr>
                        <a:t>„Осигуряване функционирането на Областен информационен център </a:t>
                      </a:r>
                      <a:r>
                        <a:rPr lang="ru-RU" sz="1400" b="1" u="none" strike="noStrike" kern="1200" dirty="0" smtClean="0">
                          <a:solidFill>
                            <a:schemeClr val="dk1"/>
                          </a:solidFill>
                          <a:effectLst/>
                          <a:latin typeface="+mn-lt"/>
                          <a:ea typeface="+mn-ea"/>
                          <a:cs typeface="+mn-cs"/>
                        </a:rPr>
                        <a:t>Перник</a:t>
                      </a:r>
                      <a:endParaRPr lang="ru-RU" sz="1400" b="1" u="none" strike="noStrike" kern="1200" dirty="0">
                        <a:solidFill>
                          <a:schemeClr val="dk1"/>
                        </a:solidFill>
                        <a:effectLst/>
                        <a:latin typeface="+mn-lt"/>
                        <a:ea typeface="+mn-ea"/>
                        <a:cs typeface="+mn-cs"/>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227 571,38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2188272858"/>
                  </a:ext>
                </a:extLst>
              </a:tr>
              <a:tr h="725569">
                <a:tc>
                  <a:txBody>
                    <a:bodyPr/>
                    <a:lstStyle/>
                    <a:p>
                      <a:pPr algn="l" rtl="0" fontAlgn="b"/>
                      <a:r>
                        <a:rPr lang="bg-BG" sz="1400" b="1" u="none" strike="noStrike" kern="1200" dirty="0" smtClean="0">
                          <a:solidFill>
                            <a:schemeClr val="dk1"/>
                          </a:solidFill>
                          <a:effectLst/>
                          <a:latin typeface="+mn-lt"/>
                          <a:ea typeface="+mn-ea"/>
                          <a:cs typeface="+mn-cs"/>
                        </a:rPr>
                        <a:t>Осигуряване ефективното функциониране на Областен информационен център София-град и София-област за популяризиране на ЕСИФ в България </a:t>
                      </a:r>
                      <a:endParaRPr lang="ru-RU" sz="1400" b="1" u="none" strike="noStrike" kern="1200" dirty="0">
                        <a:solidFill>
                          <a:schemeClr val="dk1"/>
                        </a:solidFill>
                        <a:effectLst/>
                        <a:latin typeface="+mn-lt"/>
                        <a:ea typeface="+mn-ea"/>
                        <a:cs typeface="+mn-cs"/>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338 865,97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1714177823"/>
                  </a:ext>
                </a:extLst>
              </a:tr>
              <a:tr h="206882">
                <a:tc>
                  <a:txBody>
                    <a:bodyPr/>
                    <a:lstStyle/>
                    <a:p>
                      <a:pPr algn="l" rtl="0" fontAlgn="b"/>
                      <a:r>
                        <a:rPr lang="bg-BG" sz="2000" b="1" u="none" strike="noStrike" dirty="0">
                          <a:effectLst/>
                        </a:rPr>
                        <a:t>ОБЩО: </a:t>
                      </a:r>
                      <a:endParaRPr lang="bg-BG" sz="2000" b="1" i="0" u="none" strike="noStrike" dirty="0">
                        <a:solidFill>
                          <a:srgbClr val="000000"/>
                        </a:solidFill>
                        <a:effectLst/>
                        <a:latin typeface="Helen Bg Light" panose="02000003080000020004"/>
                      </a:endParaRPr>
                    </a:p>
                  </a:txBody>
                  <a:tcPr marL="9525" marR="9525" marT="9525" marB="0" anchor="b"/>
                </a:tc>
                <a:tc>
                  <a:txBody>
                    <a:bodyPr/>
                    <a:lstStyle/>
                    <a:p>
                      <a:pPr algn="ctr" fontAlgn="b"/>
                      <a:r>
                        <a:rPr lang="bg-BG" sz="2000" b="1" u="none" strike="noStrike" kern="1200" dirty="0" smtClean="0">
                          <a:solidFill>
                            <a:schemeClr val="dk1"/>
                          </a:solidFill>
                          <a:effectLst/>
                          <a:latin typeface="+mn-lt"/>
                          <a:ea typeface="+mn-ea"/>
                          <a:cs typeface="+mn-cs"/>
                        </a:rPr>
                        <a:t>979 419,86 </a:t>
                      </a:r>
                      <a:endParaRPr lang="bg-BG" sz="20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2042091971"/>
                  </a:ext>
                </a:extLst>
              </a:tr>
            </a:tbl>
          </a:graphicData>
        </a:graphic>
      </p:graphicFrame>
    </p:spTree>
    <p:extLst>
      <p:ext uri="{BB962C8B-B14F-4D97-AF65-F5344CB8AC3E}">
        <p14:creationId xmlns:p14="http://schemas.microsoft.com/office/powerpoint/2010/main" val="8685697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4492" y="1459308"/>
            <a:ext cx="6891437" cy="4833118"/>
          </a:xfrm>
          <a:prstGeom prst="rect">
            <a:avLst/>
          </a:prstGeom>
        </p:spPr>
        <p:txBody>
          <a:bodyPr wrap="square">
            <a:spAutoFit/>
          </a:bodyPr>
          <a:lstStyle/>
          <a:p>
            <a:pPr indent="449580" algn="ctr">
              <a:lnSpc>
                <a:spcPct val="115000"/>
              </a:lnSpc>
              <a:spcAft>
                <a:spcPts val="1000"/>
              </a:spcAft>
            </a:pPr>
            <a:r>
              <a:rPr lang="ru-RU" sz="2400" dirty="0">
                <a:solidFill>
                  <a:prstClr val="black"/>
                </a:solidFill>
                <a:latin typeface="Helen Bg Light" panose="02000003080000020004"/>
              </a:rPr>
              <a:t>В изпълнение на Регламент (ЕС) </a:t>
            </a:r>
            <a:r>
              <a:rPr lang="ru-RU" sz="2400" dirty="0" smtClean="0">
                <a:solidFill>
                  <a:prstClr val="black"/>
                </a:solidFill>
                <a:latin typeface="Helen Bg Light" panose="02000003080000020004"/>
              </a:rPr>
              <a:t/>
            </a:r>
            <a:br>
              <a:rPr lang="ru-RU" sz="2400" dirty="0" smtClean="0">
                <a:solidFill>
                  <a:prstClr val="black"/>
                </a:solidFill>
                <a:latin typeface="Helen Bg Light" panose="02000003080000020004"/>
              </a:rPr>
            </a:br>
            <a:r>
              <a:rPr lang="ru-RU" sz="2400" dirty="0" smtClean="0">
                <a:solidFill>
                  <a:prstClr val="black"/>
                </a:solidFill>
                <a:latin typeface="Helen Bg Light" panose="02000003080000020004"/>
              </a:rPr>
              <a:t>№ </a:t>
            </a:r>
            <a:r>
              <a:rPr lang="ru-RU" sz="2400" dirty="0">
                <a:solidFill>
                  <a:prstClr val="black"/>
                </a:solidFill>
                <a:latin typeface="Helen Bg Light" panose="02000003080000020004"/>
              </a:rPr>
              <a:t>1303/2013 на 14.02.2018 г. УО на ОПДУ е изпратил на </a:t>
            </a:r>
            <a:r>
              <a:rPr lang="ru-RU" sz="2400" b="1" dirty="0">
                <a:solidFill>
                  <a:srgbClr val="FF0000"/>
                </a:solidFill>
                <a:latin typeface="Helen Bg Light" panose="02000003080000020004"/>
              </a:rPr>
              <a:t>EK</a:t>
            </a:r>
            <a:r>
              <a:rPr lang="ru-RU" sz="2400" dirty="0">
                <a:solidFill>
                  <a:prstClr val="black"/>
                </a:solidFill>
                <a:latin typeface="Helen Bg Light" panose="02000003080000020004"/>
              </a:rPr>
              <a:t> чрез системата </a:t>
            </a:r>
            <a:r>
              <a:rPr lang="ru-RU" sz="2400" b="1" dirty="0">
                <a:solidFill>
                  <a:srgbClr val="FF0000"/>
                </a:solidFill>
                <a:latin typeface="Helen Bg Light" panose="02000003080000020004"/>
              </a:rPr>
              <a:t>SFC</a:t>
            </a:r>
            <a:r>
              <a:rPr lang="ru-RU" sz="2400" dirty="0">
                <a:solidFill>
                  <a:prstClr val="black"/>
                </a:solidFill>
                <a:latin typeface="Helen Bg Light" panose="02000003080000020004"/>
              </a:rPr>
              <a:t> </a:t>
            </a:r>
            <a:endParaRPr lang="ru-RU" sz="2400" dirty="0" smtClean="0">
              <a:solidFill>
                <a:prstClr val="black"/>
              </a:solidFill>
              <a:latin typeface="Helen Bg Light" panose="02000003080000020004"/>
            </a:endParaRPr>
          </a:p>
          <a:p>
            <a:pPr indent="449580" algn="ctr">
              <a:lnSpc>
                <a:spcPct val="115000"/>
              </a:lnSpc>
              <a:spcAft>
                <a:spcPts val="1000"/>
              </a:spcAft>
            </a:pPr>
            <a:r>
              <a:rPr lang="ru-RU" sz="2400" b="1" dirty="0" smtClean="0">
                <a:solidFill>
                  <a:prstClr val="black"/>
                </a:solidFill>
                <a:latin typeface="Helen Bg Light" panose="02000003080000020004"/>
              </a:rPr>
              <a:t>декларацията за управление и </a:t>
            </a:r>
          </a:p>
          <a:p>
            <a:pPr indent="449580" algn="ctr">
              <a:lnSpc>
                <a:spcPct val="115000"/>
              </a:lnSpc>
              <a:spcAft>
                <a:spcPts val="1000"/>
              </a:spcAft>
            </a:pPr>
            <a:r>
              <a:rPr lang="ru-RU" sz="2400" b="1" dirty="0" smtClean="0">
                <a:solidFill>
                  <a:prstClr val="black"/>
                </a:solidFill>
                <a:latin typeface="Helen Bg Light" panose="02000003080000020004"/>
              </a:rPr>
              <a:t>годишното обобщение на одитните доклади</a:t>
            </a:r>
            <a:endParaRPr lang="ru-RU" sz="2400" b="1" dirty="0">
              <a:solidFill>
                <a:prstClr val="black"/>
              </a:solidFill>
              <a:latin typeface="Helen Bg Light" panose="02000003080000020004"/>
            </a:endParaRPr>
          </a:p>
          <a:p>
            <a:pPr indent="449580" algn="ctr">
              <a:lnSpc>
                <a:spcPct val="115000"/>
              </a:lnSpc>
              <a:spcAft>
                <a:spcPts val="1000"/>
              </a:spcAft>
            </a:pPr>
            <a:r>
              <a:rPr lang="ru-RU" sz="2400" dirty="0">
                <a:solidFill>
                  <a:prstClr val="black"/>
                </a:solidFill>
                <a:latin typeface="Helen Bg Light" panose="02000003080000020004"/>
              </a:rPr>
              <a:t>по Оперативна програма „Добро управление“ за счетоводната година </a:t>
            </a:r>
            <a:endParaRPr lang="ru-RU" sz="2400" dirty="0" smtClean="0">
              <a:solidFill>
                <a:prstClr val="black"/>
              </a:solidFill>
              <a:latin typeface="Helen Bg Light" panose="02000003080000020004"/>
            </a:endParaRPr>
          </a:p>
          <a:p>
            <a:pPr indent="449580" algn="ctr">
              <a:lnSpc>
                <a:spcPct val="115000"/>
              </a:lnSpc>
              <a:spcAft>
                <a:spcPts val="1000"/>
              </a:spcAft>
            </a:pPr>
            <a:r>
              <a:rPr lang="ru-RU" sz="2400" b="1" dirty="0" smtClean="0">
                <a:solidFill>
                  <a:srgbClr val="FF0000"/>
                </a:solidFill>
                <a:latin typeface="Helen Bg Light" panose="02000003080000020004"/>
              </a:rPr>
              <a:t>01/07/2016 - 30/06/2017 </a:t>
            </a:r>
            <a:r>
              <a:rPr lang="ru-RU" sz="2400" b="1" dirty="0">
                <a:solidFill>
                  <a:srgbClr val="FF0000"/>
                </a:solidFill>
                <a:latin typeface="Helen Bg Light" panose="02000003080000020004"/>
              </a:rPr>
              <a:t>г.</a:t>
            </a:r>
          </a:p>
          <a:p>
            <a:pPr indent="450215">
              <a:spcAft>
                <a:spcPts val="0"/>
              </a:spcAft>
            </a:pPr>
            <a:endParaRPr lang="bg-BG" sz="1800" b="1" dirty="0" smtClean="0">
              <a:solidFill>
                <a:prstClr val="black"/>
              </a:solidFill>
              <a:latin typeface="Helen Bg Light" panose="02000003080000020004"/>
            </a:endParaRPr>
          </a:p>
        </p:txBody>
      </p:sp>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5"/>
          <p:cNvSpPr txBox="1">
            <a:spLocks noChangeArrowheads="1"/>
          </p:cNvSpPr>
          <p:nvPr/>
        </p:nvSpPr>
        <p:spPr bwMode="auto">
          <a:xfrm>
            <a:off x="306140" y="125933"/>
            <a:ext cx="1269899"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2017 </a:t>
            </a:r>
            <a:r>
              <a:rPr lang="bg-BG" altLang="bg-BG" dirty="0">
                <a:solidFill>
                  <a:schemeClr val="bg1"/>
                </a:solidFill>
                <a:latin typeface="Helen Bg Light" panose="02000003080000020004" pitchFamily="50" charset="-52"/>
              </a:rPr>
              <a:t>(1)</a:t>
            </a:r>
          </a:p>
        </p:txBody>
      </p:sp>
      <p:pic>
        <p:nvPicPr>
          <p:cNvPr id="11"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5024" y="2700511"/>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9301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1935024" y="1153918"/>
            <a:ext cx="8758376" cy="5152180"/>
          </a:xfrm>
          <a:prstGeom prst="rect">
            <a:avLst/>
          </a:prstGeom>
        </p:spPr>
        <p:txBody>
          <a:bodyPr wrap="square">
            <a:spAutoFit/>
          </a:bodyPr>
          <a:lstStyle/>
          <a:p>
            <a:pPr indent="449580" algn="just">
              <a:lnSpc>
                <a:spcPct val="115000"/>
              </a:lnSpc>
              <a:spcBef>
                <a:spcPts val="0"/>
              </a:spcBef>
              <a:spcAft>
                <a:spcPts val="0"/>
              </a:spcAft>
            </a:pPr>
            <a:r>
              <a:rPr lang="en-US" sz="2400" b="1" dirty="0" smtClean="0">
                <a:solidFill>
                  <a:prstClr val="black"/>
                </a:solidFill>
                <a:latin typeface="Helen Bg Light" panose="02000003080000020004"/>
              </a:rPr>
              <a:t>I. </a:t>
            </a:r>
            <a:r>
              <a:rPr lang="bg-BG" sz="2400" b="1" dirty="0" smtClean="0">
                <a:solidFill>
                  <a:prstClr val="black"/>
                </a:solidFill>
                <a:latin typeface="Helen Bg Light" panose="02000003080000020004"/>
              </a:rPr>
              <a:t>Трети системен одит</a:t>
            </a:r>
            <a:r>
              <a:rPr lang="en-US" sz="2400" b="1" dirty="0" smtClean="0">
                <a:solidFill>
                  <a:prstClr val="black"/>
                </a:solidFill>
                <a:latin typeface="Helen Bg Light" panose="02000003080000020004"/>
              </a:rPr>
              <a:t> </a:t>
            </a:r>
            <a:r>
              <a:rPr lang="bg-BG" sz="2400" b="1" dirty="0" smtClean="0">
                <a:solidFill>
                  <a:prstClr val="black"/>
                </a:solidFill>
                <a:latin typeface="Helen Bg Light" panose="02000003080000020004"/>
              </a:rPr>
              <a:t>от ИА ОСЕС</a:t>
            </a:r>
          </a:p>
          <a:p>
            <a:pPr indent="449580" algn="just">
              <a:lnSpc>
                <a:spcPct val="115000"/>
              </a:lnSpc>
              <a:spcBef>
                <a:spcPts val="0"/>
              </a:spcBef>
              <a:spcAft>
                <a:spcPts val="0"/>
              </a:spcAft>
            </a:pPr>
            <a:r>
              <a:rPr lang="bg-BG" sz="2400" b="1" dirty="0" smtClean="0">
                <a:solidFill>
                  <a:srgbClr val="C00000"/>
                </a:solidFill>
                <a:latin typeface="Helen Bg Light" panose="02000003080000020004"/>
              </a:rPr>
              <a:t>Оценка 2 </a:t>
            </a:r>
            <a:r>
              <a:rPr lang="bg-BG" sz="2000" b="1" dirty="0" smtClean="0">
                <a:solidFill>
                  <a:srgbClr val="C00000"/>
                </a:solidFill>
                <a:latin typeface="Helen Bg Light" panose="02000003080000020004"/>
              </a:rPr>
              <a:t>„Функционира. Необходимо е известно подобрение” </a:t>
            </a:r>
            <a:r>
              <a:rPr lang="bg-BG" sz="2000" dirty="0" smtClean="0">
                <a:solidFill>
                  <a:prstClr val="black"/>
                </a:solidFill>
                <a:latin typeface="Helen Bg Light" panose="02000003080000020004"/>
              </a:rPr>
              <a:t>за:</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2</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„Подходящ избор на операциите“ </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3</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„Предоставяне на адекватна информация на кандидатите“ </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5</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„Внедрена ефективна система, която осигурява, че всички документи за разходите и одитите се съхраняват за осигуряване на адекватна  одитна следа“ </a:t>
            </a:r>
            <a:endParaRPr lang="ru-RU" sz="2000" b="1" dirty="0" smtClean="0">
              <a:solidFill>
                <a:prstClr val="black"/>
              </a:solidFill>
              <a:latin typeface="Helen Bg Light" panose="02000003080000020004"/>
            </a:endParaRPr>
          </a:p>
          <a:p>
            <a:pPr lvl="1" indent="0">
              <a:lnSpc>
                <a:spcPct val="115000"/>
              </a:lnSpc>
              <a:spcBef>
                <a:spcPts val="0"/>
              </a:spcBef>
              <a:spcAft>
                <a:spcPts val="0"/>
              </a:spcAft>
            </a:pPr>
            <a:endParaRPr lang="bg-BG" sz="2000" b="1" dirty="0" smtClean="0">
              <a:solidFill>
                <a:prstClr val="black"/>
              </a:solidFill>
              <a:latin typeface="Helen Bg Light" panose="02000003080000020004"/>
            </a:endParaRPr>
          </a:p>
          <a:p>
            <a:pPr lvl="1" indent="0">
              <a:lnSpc>
                <a:spcPct val="115000"/>
              </a:lnSpc>
              <a:spcBef>
                <a:spcPts val="0"/>
              </a:spcBef>
              <a:spcAft>
                <a:spcPts val="0"/>
              </a:spcAft>
            </a:pPr>
            <a:r>
              <a:rPr lang="en-US" sz="2400" b="1" dirty="0" smtClean="0">
                <a:solidFill>
                  <a:prstClr val="black"/>
                </a:solidFill>
                <a:latin typeface="Helen Bg Light" panose="02000003080000020004"/>
              </a:rPr>
              <a:t>II. </a:t>
            </a:r>
            <a:r>
              <a:rPr lang="bg-BG" sz="2400" b="1" dirty="0" smtClean="0">
                <a:solidFill>
                  <a:prstClr val="black"/>
                </a:solidFill>
                <a:latin typeface="Helen Bg Light" panose="02000003080000020004"/>
              </a:rPr>
              <a:t>Одит на операциите от ИА ОСЕС</a:t>
            </a:r>
            <a:endParaRPr lang="en-US" sz="2400" b="1" dirty="0" smtClean="0">
              <a:solidFill>
                <a:prstClr val="black"/>
              </a:solidFill>
              <a:latin typeface="Helen Bg Light" panose="02000003080000020004"/>
            </a:endParaRPr>
          </a:p>
          <a:p>
            <a:pPr marL="863600" lvl="1" indent="-342900">
              <a:lnSpc>
                <a:spcPct val="115000"/>
              </a:lnSpc>
              <a:spcBef>
                <a:spcPts val="0"/>
              </a:spcBef>
              <a:spcAft>
                <a:spcPts val="0"/>
              </a:spcAft>
              <a:buFont typeface="Arial" panose="020B0604020202020204" pitchFamily="34" charset="0"/>
              <a:buChar char="•"/>
            </a:pPr>
            <a:r>
              <a:rPr lang="bg-BG" sz="2000" dirty="0" smtClean="0">
                <a:solidFill>
                  <a:prstClr val="black"/>
                </a:solidFill>
                <a:latin typeface="Helen Bg Light" panose="02000003080000020004"/>
              </a:rPr>
              <a:t>Начало на 10.04.2018 г., обхват -</a:t>
            </a:r>
            <a:r>
              <a:rPr lang="en-US" sz="2000" dirty="0" smtClean="0">
                <a:solidFill>
                  <a:prstClr val="black"/>
                </a:solidFill>
                <a:latin typeface="Helen Bg Light" panose="02000003080000020004"/>
              </a:rPr>
              <a:t> </a:t>
            </a:r>
            <a:r>
              <a:rPr lang="bg-BG" sz="2000" dirty="0" smtClean="0">
                <a:solidFill>
                  <a:prstClr val="black"/>
                </a:solidFill>
                <a:latin typeface="Helen Bg Light" panose="02000003080000020004"/>
              </a:rPr>
              <a:t>текущата счетоводна година от 1.07.2017 г. до 30.06.2018 г. </a:t>
            </a:r>
            <a:endParaRPr lang="en-US" sz="2000" dirty="0" smtClean="0">
              <a:solidFill>
                <a:prstClr val="black"/>
              </a:solidFill>
              <a:latin typeface="Helen Bg Light" panose="02000003080000020004"/>
            </a:endParaRPr>
          </a:p>
          <a:p>
            <a:pPr marL="863600" lvl="1" indent="-342900">
              <a:lnSpc>
                <a:spcPct val="115000"/>
              </a:lnSpc>
              <a:spcBef>
                <a:spcPts val="0"/>
              </a:spcBef>
              <a:spcAft>
                <a:spcPts val="0"/>
              </a:spcAft>
              <a:buFont typeface="Arial" panose="020B0604020202020204" pitchFamily="34" charset="0"/>
              <a:buChar char="•"/>
            </a:pPr>
            <a:r>
              <a:rPr lang="bg-BG" sz="2000" dirty="0" smtClean="0">
                <a:solidFill>
                  <a:prstClr val="black"/>
                </a:solidFill>
                <a:latin typeface="Helen Bg Light" panose="02000003080000020004"/>
              </a:rPr>
              <a:t>Резултатите </a:t>
            </a:r>
            <a:r>
              <a:rPr lang="bg-BG" sz="2000" dirty="0">
                <a:solidFill>
                  <a:prstClr val="black"/>
                </a:solidFill>
                <a:latin typeface="Helen Bg Light" panose="02000003080000020004"/>
              </a:rPr>
              <a:t>от одита ще бъдат взети под внимание при формирането на Годишното становище по програмата.</a:t>
            </a:r>
          </a:p>
          <a:p>
            <a:pPr lvl="1" indent="0">
              <a:spcBef>
                <a:spcPts val="0"/>
              </a:spcBef>
              <a:spcAft>
                <a:spcPts val="0"/>
              </a:spcAft>
            </a:pPr>
            <a:endParaRPr lang="bg-BG" sz="1600" b="1" dirty="0" smtClean="0">
              <a:solidFill>
                <a:prstClr val="black"/>
              </a:solidFill>
              <a:latin typeface="Helen Bg Light" panose="02000003080000020004"/>
            </a:endParaRPr>
          </a:p>
        </p:txBody>
      </p:sp>
      <p:sp>
        <p:nvSpPr>
          <p:cNvPr id="10" name="TextBox 15"/>
          <p:cNvSpPr txBox="1">
            <a:spLocks noChangeArrowheads="1"/>
          </p:cNvSpPr>
          <p:nvPr/>
        </p:nvSpPr>
        <p:spPr bwMode="auto">
          <a:xfrm>
            <a:off x="306140" y="125933"/>
            <a:ext cx="145745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2018 </a:t>
            </a:r>
            <a:r>
              <a:rPr lang="bg-BG" altLang="bg-BG" dirty="0" smtClean="0">
                <a:solidFill>
                  <a:schemeClr val="bg1"/>
                </a:solidFill>
                <a:latin typeface="Helen Bg Light" panose="02000003080000020004" pitchFamily="50" charset="-52"/>
              </a:rPr>
              <a:t>(2)</a:t>
            </a:r>
            <a:endParaRPr lang="bg-BG" altLang="bg-BG" dirty="0">
              <a:solidFill>
                <a:schemeClr val="bg1"/>
              </a:solidFill>
              <a:latin typeface="Helen Bg Light" panose="02000003080000020004" pitchFamily="50" charset="-52"/>
            </a:endParaRPr>
          </a:p>
        </p:txBody>
      </p:sp>
      <p:pic>
        <p:nvPicPr>
          <p:cNvPr id="10242"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824" y="1908423"/>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7932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2650655" y="972319"/>
            <a:ext cx="7698753" cy="5423023"/>
          </a:xfrm>
          <a:prstGeom prst="rect">
            <a:avLst/>
          </a:prstGeom>
        </p:spPr>
        <p:txBody>
          <a:bodyPr wrap="square">
            <a:spAutoFit/>
          </a:bodyPr>
          <a:lstStyle/>
          <a:p>
            <a:pPr algn="just"/>
            <a:endParaRPr lang="bg-BG" sz="1600" b="1" dirty="0">
              <a:solidFill>
                <a:prstClr val="black"/>
              </a:solidFill>
              <a:latin typeface="Helen Bg Light" panose="02000003080000020004"/>
            </a:endParaRPr>
          </a:p>
          <a:p>
            <a:pPr lvl="0" algn="just"/>
            <a:r>
              <a:rPr lang="en-US" sz="2400" b="1" dirty="0" smtClean="0">
                <a:solidFill>
                  <a:prstClr val="black"/>
                </a:solidFill>
                <a:latin typeface="Helen Bg Light" panose="02000003080000020004"/>
              </a:rPr>
              <a:t>III. </a:t>
            </a:r>
            <a:r>
              <a:rPr lang="bg-BG" sz="2400" b="1" dirty="0" smtClean="0">
                <a:solidFill>
                  <a:prstClr val="black"/>
                </a:solidFill>
                <a:latin typeface="Helen Bg Light" panose="02000003080000020004"/>
              </a:rPr>
              <a:t>Втори системен одит на </a:t>
            </a:r>
            <a:r>
              <a:rPr lang="ru-RU" sz="2400" b="1" dirty="0" smtClean="0">
                <a:solidFill>
                  <a:prstClr val="black"/>
                </a:solidFill>
                <a:latin typeface="Helen Bg Light" panose="02000003080000020004"/>
              </a:rPr>
              <a:t>Сертифициращия орган </a:t>
            </a:r>
            <a:r>
              <a:rPr lang="ru-RU" sz="2000" dirty="0" smtClean="0">
                <a:solidFill>
                  <a:prstClr val="black"/>
                </a:solidFill>
                <a:latin typeface="Helen Bg Light" panose="02000003080000020004"/>
              </a:rPr>
              <a:t>окончателният доклад е</a:t>
            </a:r>
            <a:r>
              <a:rPr lang="ru-RU" sz="2000" b="1" dirty="0" smtClean="0">
                <a:solidFill>
                  <a:prstClr val="black"/>
                </a:solidFill>
                <a:latin typeface="Helen Bg Light" panose="02000003080000020004"/>
              </a:rPr>
              <a:t> </a:t>
            </a:r>
            <a:r>
              <a:rPr lang="ru-RU" sz="2000" dirty="0" smtClean="0">
                <a:solidFill>
                  <a:prstClr val="black"/>
                </a:solidFill>
                <a:latin typeface="Helen Bg Light" panose="02000003080000020004"/>
              </a:rPr>
              <a:t>получен </a:t>
            </a:r>
            <a:r>
              <a:rPr lang="ru-RU" sz="2000" dirty="0">
                <a:solidFill>
                  <a:prstClr val="black"/>
                </a:solidFill>
                <a:latin typeface="Helen Bg Light" panose="02000003080000020004"/>
              </a:rPr>
              <a:t>на 06.02.2018 г.</a:t>
            </a:r>
          </a:p>
          <a:p>
            <a:pPr lvl="0" algn="just"/>
            <a:endParaRPr lang="en-US" sz="2400" b="1" dirty="0" smtClean="0">
              <a:solidFill>
                <a:srgbClr val="C00000"/>
              </a:solidFill>
              <a:latin typeface="Helen Bg Light" panose="02000003080000020004"/>
            </a:endParaRPr>
          </a:p>
          <a:p>
            <a:pPr lvl="0" algn="just"/>
            <a:r>
              <a:rPr lang="ru-RU" sz="2400" b="1" dirty="0" smtClean="0">
                <a:solidFill>
                  <a:srgbClr val="C00000"/>
                </a:solidFill>
                <a:latin typeface="Helen Bg Light" panose="02000003080000020004"/>
              </a:rPr>
              <a:t>Оценка </a:t>
            </a:r>
            <a:r>
              <a:rPr lang="ru-RU" sz="2400" b="1" dirty="0">
                <a:solidFill>
                  <a:srgbClr val="C00000"/>
                </a:solidFill>
                <a:latin typeface="Helen Bg Light" panose="02000003080000020004"/>
              </a:rPr>
              <a:t>2</a:t>
            </a:r>
            <a:r>
              <a:rPr lang="ru-RU" sz="2000" b="1" dirty="0">
                <a:solidFill>
                  <a:srgbClr val="C00000"/>
                </a:solidFill>
                <a:latin typeface="Helen Bg Light" panose="02000003080000020004"/>
              </a:rPr>
              <a:t> „Функционира. Необходимо е известно подобрение” за</a:t>
            </a:r>
            <a:r>
              <a:rPr lang="ru-RU" sz="2000" b="1" dirty="0" smtClean="0">
                <a:solidFill>
                  <a:srgbClr val="C00000"/>
                </a:solidFill>
                <a:latin typeface="Helen Bg Light" panose="02000003080000020004"/>
              </a:rPr>
              <a:t>:</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10</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„Подходящи процедури за изготвяне и подаване на заявления за плащане“</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12</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„Подходяща и пълна отчетност за подлежащите за възстановяване суми, възстановените суми и отменените суми“</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13</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„Подходящи процедури за изготвяне на отчетите и сертифициране на тяхната пълнота, точност и достоверност“</a:t>
            </a:r>
          </a:p>
          <a:p>
            <a:pPr lvl="0" algn="just"/>
            <a:endParaRPr lang="bg-BG" sz="1600" dirty="0" smtClean="0">
              <a:solidFill>
                <a:prstClr val="black"/>
              </a:solidFill>
              <a:latin typeface="Helen Bg Light" panose="02000003080000020004"/>
            </a:endParaRPr>
          </a:p>
          <a:p>
            <a:pPr marL="863600" lvl="1" indent="-342900">
              <a:lnSpc>
                <a:spcPct val="115000"/>
              </a:lnSpc>
              <a:spcBef>
                <a:spcPts val="0"/>
              </a:spcBef>
              <a:spcAft>
                <a:spcPts val="0"/>
              </a:spcAft>
              <a:buFont typeface="Arial" panose="020B0604020202020204" pitchFamily="34" charset="0"/>
              <a:buChar char="•"/>
            </a:pPr>
            <a:endParaRPr lang="ru-RU" sz="1600" b="1" dirty="0">
              <a:solidFill>
                <a:prstClr val="black"/>
              </a:solidFill>
              <a:latin typeface="Helen Bg Light" panose="02000003080000020004"/>
            </a:endParaRPr>
          </a:p>
        </p:txBody>
      </p:sp>
      <p:sp>
        <p:nvSpPr>
          <p:cNvPr id="11" name="TextBox 15"/>
          <p:cNvSpPr txBox="1">
            <a:spLocks noChangeArrowheads="1"/>
          </p:cNvSpPr>
          <p:nvPr/>
        </p:nvSpPr>
        <p:spPr bwMode="auto">
          <a:xfrm>
            <a:off x="306140" y="125933"/>
            <a:ext cx="145745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2018 </a:t>
            </a:r>
            <a:r>
              <a:rPr lang="bg-BG" altLang="bg-BG" dirty="0" smtClean="0">
                <a:solidFill>
                  <a:schemeClr val="bg1"/>
                </a:solidFill>
                <a:latin typeface="Helen Bg Light" panose="02000003080000020004" pitchFamily="50" charset="-52"/>
              </a:rPr>
              <a:t>(3)</a:t>
            </a:r>
            <a:endParaRPr lang="bg-BG" altLang="bg-BG" dirty="0">
              <a:solidFill>
                <a:schemeClr val="bg1"/>
              </a:solidFill>
              <a:latin typeface="Helen Bg Light" panose="02000003080000020004" pitchFamily="50" charset="-52"/>
            </a:endParaRPr>
          </a:p>
        </p:txBody>
      </p:sp>
      <p:pic>
        <p:nvPicPr>
          <p:cNvPr id="12"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824" y="1908423"/>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28079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2538388" y="1200263"/>
            <a:ext cx="8155012" cy="5293757"/>
          </a:xfrm>
          <a:prstGeom prst="rect">
            <a:avLst/>
          </a:prstGeom>
        </p:spPr>
        <p:txBody>
          <a:bodyPr wrap="square">
            <a:spAutoFit/>
          </a:bodyPr>
          <a:lstStyle/>
          <a:p>
            <a:pPr algn="just"/>
            <a:r>
              <a:rPr lang="en-US" sz="2400" b="1" dirty="0" smtClean="0">
                <a:solidFill>
                  <a:prstClr val="black"/>
                </a:solidFill>
                <a:latin typeface="Helen Bg Light" panose="02000003080000020004"/>
              </a:rPr>
              <a:t>IV. </a:t>
            </a:r>
            <a:r>
              <a:rPr lang="bg-BG" sz="2400" b="1" dirty="0" smtClean="0">
                <a:solidFill>
                  <a:prstClr val="black"/>
                </a:solidFill>
                <a:latin typeface="Helen Bg Light" panose="02000003080000020004"/>
              </a:rPr>
              <a:t>Втори системен одит на ИА ОСЕС за ИСУН</a:t>
            </a:r>
          </a:p>
          <a:p>
            <a:pPr algn="just"/>
            <a:r>
              <a:rPr lang="ru-RU" sz="2000" dirty="0" smtClean="0">
                <a:solidFill>
                  <a:prstClr val="black"/>
                </a:solidFill>
                <a:latin typeface="Helen Bg Light" panose="02000003080000020004"/>
              </a:rPr>
              <a:t>окончателен доклад е получен </a:t>
            </a:r>
            <a:r>
              <a:rPr lang="ru-RU" sz="2000" dirty="0">
                <a:solidFill>
                  <a:prstClr val="black"/>
                </a:solidFill>
                <a:latin typeface="Helen Bg Light" panose="02000003080000020004"/>
              </a:rPr>
              <a:t>на 07.02.2018 г</a:t>
            </a:r>
            <a:r>
              <a:rPr lang="ru-RU" sz="2000" dirty="0" smtClean="0">
                <a:solidFill>
                  <a:prstClr val="black"/>
                </a:solidFill>
                <a:latin typeface="Helen Bg Light" panose="02000003080000020004"/>
              </a:rPr>
              <a:t>.</a:t>
            </a:r>
          </a:p>
          <a:p>
            <a:pPr algn="just"/>
            <a:endParaRPr lang="ru-RU" sz="2000" dirty="0">
              <a:solidFill>
                <a:prstClr val="black"/>
              </a:solidFill>
              <a:latin typeface="Helen Bg Light" panose="02000003080000020004"/>
            </a:endParaRPr>
          </a:p>
          <a:p>
            <a:pPr algn="just"/>
            <a:r>
              <a:rPr lang="ru-RU" sz="2400" b="1" dirty="0">
                <a:solidFill>
                  <a:srgbClr val="C00000"/>
                </a:solidFill>
                <a:latin typeface="Helen Bg Light" panose="02000003080000020004"/>
              </a:rPr>
              <a:t>Оценка 2 </a:t>
            </a:r>
            <a:r>
              <a:rPr lang="ru-RU" sz="2000" b="1" dirty="0">
                <a:solidFill>
                  <a:srgbClr val="C00000"/>
                </a:solidFill>
                <a:latin typeface="Helen Bg Light" panose="02000003080000020004"/>
              </a:rPr>
              <a:t>„Функционира. Необходимо е известно подобрение” за:</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6</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„Надеждна система за събиране и съхранение на данни за целите на мониторинга, оценяването, финансовото управление, проверките и одитите, включваща връзка с електронна система за обмен на данни с </a:t>
            </a:r>
            <a:r>
              <a:rPr lang="ru-RU" sz="2000" b="1" dirty="0" smtClean="0">
                <a:solidFill>
                  <a:prstClr val="black"/>
                </a:solidFill>
                <a:latin typeface="Helen Bg Light" panose="02000003080000020004"/>
              </a:rPr>
              <a:t>бенефициентите“</a:t>
            </a:r>
          </a:p>
          <a:p>
            <a:pPr marL="863600" lvl="1" indent="-342900">
              <a:lnSpc>
                <a:spcPct val="115000"/>
              </a:lnSpc>
              <a:spcBef>
                <a:spcPts val="0"/>
              </a:spcBef>
              <a:spcAft>
                <a:spcPts val="0"/>
              </a:spcAft>
              <a:buFont typeface="Arial" panose="020B0604020202020204" pitchFamily="34" charset="0"/>
              <a:buChar char="•"/>
            </a:pPr>
            <a:endParaRPr lang="ru-RU" sz="2000" b="1" dirty="0">
              <a:solidFill>
                <a:prstClr val="black"/>
              </a:solidFill>
              <a:latin typeface="Helen Bg Light" panose="02000003080000020004"/>
            </a:endParaRPr>
          </a:p>
          <a:p>
            <a:pPr marL="0" lvl="1" indent="0">
              <a:lnSpc>
                <a:spcPct val="115000"/>
              </a:lnSpc>
              <a:spcBef>
                <a:spcPts val="0"/>
              </a:spcBef>
              <a:spcAft>
                <a:spcPts val="0"/>
              </a:spcAft>
            </a:pPr>
            <a:r>
              <a:rPr lang="en-US" sz="2400" b="1" dirty="0" smtClean="0">
                <a:solidFill>
                  <a:prstClr val="black"/>
                </a:solidFill>
                <a:latin typeface="Helen Bg Light" panose="02000003080000020004"/>
              </a:rPr>
              <a:t>V. </a:t>
            </a:r>
            <a:r>
              <a:rPr lang="bg-BG" sz="2400" b="1" dirty="0">
                <a:solidFill>
                  <a:prstClr val="black"/>
                </a:solidFill>
                <a:latin typeface="Helen Bg Light" panose="02000003080000020004"/>
              </a:rPr>
              <a:t>Сертифициращ орган </a:t>
            </a:r>
            <a:r>
              <a:rPr lang="en-US" sz="2400" b="1" dirty="0">
                <a:solidFill>
                  <a:prstClr val="black"/>
                </a:solidFill>
                <a:latin typeface="Helen Bg Light" panose="02000003080000020004"/>
              </a:rPr>
              <a:t>- </a:t>
            </a:r>
            <a:r>
              <a:rPr lang="bg-BG" sz="2400" b="1" dirty="0" smtClean="0">
                <a:solidFill>
                  <a:prstClr val="black"/>
                </a:solidFill>
                <a:latin typeface="Helen Bg Light" panose="02000003080000020004"/>
              </a:rPr>
              <a:t>документални </a:t>
            </a:r>
            <a:r>
              <a:rPr lang="bg-BG" sz="2400" b="1" dirty="0">
                <a:solidFill>
                  <a:prstClr val="black"/>
                </a:solidFill>
                <a:latin typeface="Helen Bg Light" panose="02000003080000020004"/>
              </a:rPr>
              <a:t>проверки </a:t>
            </a:r>
            <a:endParaRPr lang="bg-BG" sz="2400" b="1" dirty="0" smtClean="0">
              <a:solidFill>
                <a:prstClr val="black"/>
              </a:solidFill>
              <a:latin typeface="Helen Bg Light" panose="02000003080000020004"/>
            </a:endParaRPr>
          </a:p>
          <a:p>
            <a:pPr marL="0" lvl="1" indent="0">
              <a:lnSpc>
                <a:spcPct val="115000"/>
              </a:lnSpc>
              <a:spcBef>
                <a:spcPts val="0"/>
              </a:spcBef>
              <a:spcAft>
                <a:spcPts val="0"/>
              </a:spcAft>
            </a:pPr>
            <a:r>
              <a:rPr lang="bg-BG" sz="2000" dirty="0" smtClean="0">
                <a:solidFill>
                  <a:prstClr val="black"/>
                </a:solidFill>
                <a:latin typeface="Helen Bg Light" panose="02000003080000020004"/>
              </a:rPr>
              <a:t>на </a:t>
            </a:r>
            <a:r>
              <a:rPr lang="bg-BG" sz="2000" dirty="0">
                <a:solidFill>
                  <a:prstClr val="black"/>
                </a:solidFill>
                <a:latin typeface="Helen Bg Light" panose="02000003080000020004"/>
              </a:rPr>
              <a:t>декларирани от УО на </a:t>
            </a:r>
            <a:r>
              <a:rPr lang="bg-BG" sz="2000" dirty="0" smtClean="0">
                <a:solidFill>
                  <a:prstClr val="black"/>
                </a:solidFill>
                <a:latin typeface="Helen Bg Light" panose="02000003080000020004"/>
              </a:rPr>
              <a:t>ОПДУ разходи</a:t>
            </a:r>
            <a:r>
              <a:rPr lang="bg-BG" sz="2000" dirty="0">
                <a:solidFill>
                  <a:prstClr val="black"/>
                </a:solidFill>
                <a:latin typeface="Helen Bg Light" panose="02000003080000020004"/>
              </a:rPr>
              <a:t>, включени в </a:t>
            </a:r>
            <a:r>
              <a:rPr lang="bg-BG" sz="2000" dirty="0" smtClean="0">
                <a:solidFill>
                  <a:prstClr val="black"/>
                </a:solidFill>
                <a:latin typeface="Helen Bg Light" panose="02000003080000020004"/>
              </a:rPr>
              <a:t>5 броя междинни </a:t>
            </a:r>
            <a:r>
              <a:rPr lang="bg-BG" sz="2000" dirty="0">
                <a:solidFill>
                  <a:prstClr val="black"/>
                </a:solidFill>
                <a:latin typeface="Helen Bg Light" panose="02000003080000020004"/>
              </a:rPr>
              <a:t>доклади по </a:t>
            </a:r>
            <a:r>
              <a:rPr lang="bg-BG" sz="2000" dirty="0" smtClean="0">
                <a:solidFill>
                  <a:prstClr val="black"/>
                </a:solidFill>
                <a:latin typeface="Helen Bg Light" panose="02000003080000020004"/>
              </a:rPr>
              <a:t>сертификация от началото на 2018 г.</a:t>
            </a:r>
            <a:endParaRPr lang="bg-BG" sz="2000" dirty="0">
              <a:solidFill>
                <a:prstClr val="black"/>
              </a:solidFill>
              <a:latin typeface="Helen Bg Light" panose="02000003080000020004"/>
            </a:endParaRPr>
          </a:p>
          <a:p>
            <a:pPr marL="863600" lvl="1" indent="-342900">
              <a:lnSpc>
                <a:spcPct val="115000"/>
              </a:lnSpc>
              <a:spcBef>
                <a:spcPts val="0"/>
              </a:spcBef>
              <a:spcAft>
                <a:spcPts val="0"/>
              </a:spcAft>
              <a:buFont typeface="Arial" panose="020B0604020202020204" pitchFamily="34" charset="0"/>
              <a:buChar char="•"/>
            </a:pPr>
            <a:endParaRPr lang="ru-RU" sz="1600" b="1" dirty="0">
              <a:solidFill>
                <a:prstClr val="black"/>
              </a:solidFill>
              <a:latin typeface="Helen Bg Light" panose="02000003080000020004"/>
            </a:endParaRPr>
          </a:p>
        </p:txBody>
      </p:sp>
      <p:sp>
        <p:nvSpPr>
          <p:cNvPr id="11" name="TextBox 15"/>
          <p:cNvSpPr txBox="1">
            <a:spLocks noChangeArrowheads="1"/>
          </p:cNvSpPr>
          <p:nvPr/>
        </p:nvSpPr>
        <p:spPr bwMode="auto">
          <a:xfrm>
            <a:off x="306140" y="125933"/>
            <a:ext cx="1390124"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2018 </a:t>
            </a:r>
            <a:r>
              <a:rPr lang="bg-BG" altLang="bg-BG" dirty="0" smtClean="0">
                <a:solidFill>
                  <a:schemeClr val="bg1"/>
                </a:solidFill>
                <a:latin typeface="Helen Bg Light" panose="02000003080000020004" pitchFamily="50" charset="-52"/>
              </a:rPr>
              <a:t>(4)</a:t>
            </a:r>
            <a:endParaRPr lang="bg-BG" altLang="bg-BG" dirty="0">
              <a:solidFill>
                <a:schemeClr val="bg1"/>
              </a:solidFill>
              <a:latin typeface="Helen Bg Light" panose="02000003080000020004" pitchFamily="50" charset="-52"/>
            </a:endParaRPr>
          </a:p>
        </p:txBody>
      </p:sp>
      <p:pic>
        <p:nvPicPr>
          <p:cNvPr id="12"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824" y="1908423"/>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06008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8"/>
          <p:cNvGrpSpPr>
            <a:grpSpLocks/>
          </p:cNvGrpSpPr>
          <p:nvPr/>
        </p:nvGrpSpPr>
        <p:grpSpPr bwMode="auto">
          <a:xfrm>
            <a:off x="0" y="3119438"/>
            <a:ext cx="10693400" cy="3384550"/>
            <a:chOff x="0" y="1116335"/>
            <a:chExt cx="10693400" cy="3384376"/>
          </a:xfrm>
        </p:grpSpPr>
        <p:pic>
          <p:nvPicPr>
            <p:cNvPr id="6154" name="Picture 1"/>
            <p:cNvPicPr>
              <a:picLocks noChangeAspect="1"/>
            </p:cNvPicPr>
            <p:nvPr/>
          </p:nvPicPr>
          <p:blipFill>
            <a:blip r:embed="rId3">
              <a:extLst>
                <a:ext uri="{28A0092B-C50C-407E-A947-70E740481C1C}">
                  <a14:useLocalDpi xmlns:a14="http://schemas.microsoft.com/office/drawing/2010/main" val="0"/>
                </a:ext>
              </a:extLst>
            </a:blip>
            <a:srcRect l="1904" t="4288" r="1910" b="65269"/>
            <a:stretch>
              <a:fillRect/>
            </a:stretch>
          </p:blipFill>
          <p:spPr bwMode="auto">
            <a:xfrm>
              <a:off x="0" y="1116335"/>
              <a:ext cx="1069340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774825" y="1778288"/>
              <a:ext cx="3167063" cy="414317"/>
            </a:xfrm>
            <a:prstGeom prst="rect">
              <a:avLst/>
            </a:prstGeom>
            <a:noFill/>
          </p:spPr>
          <p:txBody>
            <a:bodyPr wrap="none">
              <a:spAutoFit/>
            </a:bodyPr>
            <a:lstStyle/>
            <a:p>
              <a:pPr eaLnBrk="1" hangingPunct="1">
                <a:defRPr/>
              </a:pPr>
              <a:r>
                <a:rPr lang="bg-BG" dirty="0">
                  <a:solidFill>
                    <a:schemeClr val="tx1">
                      <a:lumMod val="50000"/>
                      <a:lumOff val="50000"/>
                    </a:schemeClr>
                  </a:solidFill>
                  <a:latin typeface="Helen Bg Light" panose="02000003080000020004" pitchFamily="50" charset="-52"/>
                </a:rPr>
                <a:t>ОПЕРАТИВНА ПРОГРАМА</a:t>
              </a:r>
            </a:p>
          </p:txBody>
        </p:sp>
        <p:sp>
          <p:nvSpPr>
            <p:cNvPr id="16" name="TextBox 15"/>
            <p:cNvSpPr txBox="1"/>
            <p:nvPr/>
          </p:nvSpPr>
          <p:spPr>
            <a:xfrm>
              <a:off x="1771650" y="2057674"/>
              <a:ext cx="3609975" cy="523848"/>
            </a:xfrm>
            <a:prstGeom prst="rect">
              <a:avLst/>
            </a:prstGeom>
            <a:noFill/>
          </p:spPr>
          <p:txBody>
            <a:bodyPr wrap="none">
              <a:spAutoFit/>
            </a:bodyPr>
            <a:lstStyle/>
            <a:p>
              <a:pPr eaLnBrk="1" hangingPunct="1">
                <a:defRPr/>
              </a:pPr>
              <a:r>
                <a:rPr lang="bg-BG" sz="2800" dirty="0">
                  <a:solidFill>
                    <a:schemeClr val="tx1">
                      <a:lumMod val="50000"/>
                      <a:lumOff val="50000"/>
                    </a:schemeClr>
                  </a:solidFill>
                  <a:latin typeface="Helen Bg" panose="020B0800050000020004" pitchFamily="34" charset="-52"/>
                </a:rPr>
                <a:t>ДОБРО УПРАВЛЕНИЕ</a:t>
              </a:r>
            </a:p>
          </p:txBody>
        </p:sp>
      </p:grpSp>
      <p:pic>
        <p:nvPicPr>
          <p:cNvPr id="614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28988" y="6575425"/>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530350" y="0"/>
            <a:ext cx="3960813"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0" name="TextBox 21"/>
          <p:cNvSpPr txBox="1">
            <a:spLocks noChangeArrowheads="1"/>
          </p:cNvSpPr>
          <p:nvPr/>
        </p:nvSpPr>
        <p:spPr bwMode="auto">
          <a:xfrm>
            <a:off x="1774825" y="1352550"/>
            <a:ext cx="198437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a:solidFill>
                  <a:schemeClr val="bg1"/>
                </a:solidFill>
                <a:latin typeface="Helen Bg Light" panose="02000003080000020004" pitchFamily="50" charset="-52"/>
              </a:rPr>
              <a:t>БЛАГОДАРЯ ЗА</a:t>
            </a:r>
          </a:p>
        </p:txBody>
      </p:sp>
      <p:sp>
        <p:nvSpPr>
          <p:cNvPr id="6151" name="TextBox 22"/>
          <p:cNvSpPr txBox="1">
            <a:spLocks noChangeArrowheads="1"/>
          </p:cNvSpPr>
          <p:nvPr/>
        </p:nvSpPr>
        <p:spPr bwMode="auto">
          <a:xfrm>
            <a:off x="1746250" y="1601788"/>
            <a:ext cx="2465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a:solidFill>
                  <a:schemeClr val="bg1"/>
                </a:solidFill>
                <a:latin typeface="Helen Bg" panose="020B0800050000020004" pitchFamily="34" charset="-52"/>
              </a:rPr>
              <a:t>ВНИМАНИЕТО</a:t>
            </a:r>
          </a:p>
        </p:txBody>
      </p:sp>
      <p:sp>
        <p:nvSpPr>
          <p:cNvPr id="27" name="Round Same Side Corner Rectangle 26"/>
          <p:cNvSpPr/>
          <p:nvPr/>
        </p:nvSpPr>
        <p:spPr>
          <a:xfrm>
            <a:off x="1744663" y="7164388"/>
            <a:ext cx="3641725"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3" name="Rectangle 13"/>
          <p:cNvSpPr>
            <a:spLocks noChangeArrowheads="1"/>
          </p:cNvSpPr>
          <p:nvPr/>
        </p:nvSpPr>
        <p:spPr bwMode="auto">
          <a:xfrm>
            <a:off x="1776413" y="4598988"/>
            <a:ext cx="7740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ru-RU" altLang="bg-BG" sz="1200" dirty="0">
                <a:solidFill>
                  <a:srgbClr val="7F7F7F"/>
                </a:solidFill>
                <a:latin typeface="Helen Bg Light" panose="02000003080000020004" pitchFamily="50" charset="-52"/>
              </a:rPr>
              <a:t>Дирекция „Добро управление”</a:t>
            </a:r>
          </a:p>
          <a:p>
            <a:pPr eaLnBrk="1" hangingPunct="1"/>
            <a:r>
              <a:rPr lang="ru-RU" altLang="bg-BG" sz="1200" dirty="0">
                <a:solidFill>
                  <a:srgbClr val="7F7F7F"/>
                </a:solidFill>
                <a:latin typeface="Helen Bg Light" panose="02000003080000020004" pitchFamily="50" charset="-52"/>
              </a:rPr>
              <a:t>Администрация на Министерския съвет</a:t>
            </a:r>
          </a:p>
          <a:p>
            <a:pPr eaLnBrk="1" hangingPunct="1"/>
            <a:r>
              <a:rPr lang="ru-RU" altLang="bg-BG" sz="1200" dirty="0">
                <a:solidFill>
                  <a:srgbClr val="7F7F7F"/>
                </a:solidFill>
                <a:latin typeface="Helen Bg Light" panose="02000003080000020004" pitchFamily="50" charset="-52"/>
              </a:rPr>
              <a:t>София 1594, бул. „Княз Ал. Дондуков” № 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dirty="0">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6" name="Chart 15"/>
          <p:cNvGraphicFramePr>
            <a:graphicFrameLocks/>
          </p:cNvGraphicFramePr>
          <p:nvPr>
            <p:extLst/>
          </p:nvPr>
        </p:nvGraphicFramePr>
        <p:xfrm>
          <a:off x="317877" y="1737657"/>
          <a:ext cx="10141390" cy="4790776"/>
        </p:xfrm>
        <a:graphic>
          <a:graphicData uri="http://schemas.openxmlformats.org/drawingml/2006/chart">
            <c:chart xmlns:c="http://schemas.openxmlformats.org/drawingml/2006/chart" xmlns:r="http://schemas.openxmlformats.org/officeDocument/2006/relationships" r:id="rId5"/>
          </a:graphicData>
        </a:graphic>
      </p:graphicFrame>
      <p:cxnSp>
        <p:nvCxnSpPr>
          <p:cNvPr id="3" name="Straight Connector 2"/>
          <p:cNvCxnSpPr/>
          <p:nvPr/>
        </p:nvCxnSpPr>
        <p:spPr>
          <a:xfrm>
            <a:off x="4886361" y="2628503"/>
            <a:ext cx="640358" cy="36004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0" name="Chart 9"/>
          <p:cNvGraphicFramePr>
            <a:graphicFrameLocks/>
          </p:cNvGraphicFramePr>
          <p:nvPr>
            <p:extLst/>
          </p:nvPr>
        </p:nvGraphicFramePr>
        <p:xfrm>
          <a:off x="175500" y="970667"/>
          <a:ext cx="10342402" cy="5689374"/>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Box 16"/>
          <p:cNvSpPr txBox="1">
            <a:spLocks noChangeArrowheads="1"/>
          </p:cNvSpPr>
          <p:nvPr/>
        </p:nvSpPr>
        <p:spPr bwMode="auto">
          <a:xfrm>
            <a:off x="468164" y="396255"/>
            <a:ext cx="18758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b="1" dirty="0" smtClean="0">
                <a:solidFill>
                  <a:prstClr val="white"/>
                </a:solidFill>
                <a:latin typeface="Helen Bg Light" panose="02000003080000020004" pitchFamily="50" charset="-52"/>
              </a:rPr>
              <a:t>ИГРП 2019</a:t>
            </a:r>
            <a:endParaRPr lang="bg-BG" altLang="bg-BG" b="1" dirty="0">
              <a:solidFill>
                <a:prstClr val="white"/>
              </a:solidFill>
              <a:latin typeface="Helen Bg Light" panose="02000003080000020004" pitchFamily="50" charset="-52"/>
            </a:endParaRPr>
          </a:p>
        </p:txBody>
      </p:sp>
    </p:spTree>
    <p:extLst>
      <p:ext uri="{BB962C8B-B14F-4D97-AF65-F5344CB8AC3E}">
        <p14:creationId xmlns:p14="http://schemas.microsoft.com/office/powerpoint/2010/main" val="15631374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9997375"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dirty="0">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68164" y="396255"/>
            <a:ext cx="44181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b="1" dirty="0" smtClean="0">
                <a:solidFill>
                  <a:prstClr val="white"/>
                </a:solidFill>
                <a:latin typeface="Helen Bg Light" panose="02000003080000020004" pitchFamily="50" charset="-52"/>
              </a:rPr>
              <a:t>ПРОЦЕДУРИ </a:t>
            </a:r>
            <a:r>
              <a:rPr lang="bg-BG" altLang="bg-BG" b="1" dirty="0" smtClean="0">
                <a:solidFill>
                  <a:prstClr val="white"/>
                </a:solidFill>
                <a:latin typeface="Helen Bg Light" panose="02000003080000020004" pitchFamily="50" charset="-52"/>
              </a:rPr>
              <a:t>И </a:t>
            </a:r>
            <a:r>
              <a:rPr lang="bg-BG" altLang="bg-BG" sz="2800" b="1" dirty="0" smtClean="0">
                <a:solidFill>
                  <a:prstClr val="white"/>
                </a:solidFill>
                <a:latin typeface="Helen Bg Light" panose="02000003080000020004" pitchFamily="50" charset="-52"/>
              </a:rPr>
              <a:t>ДОГОВОРИ</a:t>
            </a:r>
            <a:endParaRPr lang="bg-BG" altLang="bg-BG" b="1" dirty="0">
              <a:solidFill>
                <a:prstClr val="white"/>
              </a:solidFill>
              <a:latin typeface="Helen Bg Light" panose="02000003080000020004" pitchFamily="50" charset="-52"/>
            </a:endParaRPr>
          </a:p>
        </p:txBody>
      </p:sp>
      <p:sp>
        <p:nvSpPr>
          <p:cNvPr id="11" name="TextBox 10"/>
          <p:cNvSpPr txBox="1"/>
          <p:nvPr/>
        </p:nvSpPr>
        <p:spPr>
          <a:xfrm>
            <a:off x="594172" y="1138769"/>
            <a:ext cx="9865095" cy="477054"/>
          </a:xfrm>
          <a:prstGeom prst="rect">
            <a:avLst/>
          </a:prstGeom>
          <a:noFill/>
        </p:spPr>
        <p:txBody>
          <a:bodyPr wrap="square" rtlCol="0">
            <a:spAutoFit/>
          </a:bodyPr>
          <a:lstStyle/>
          <a:p>
            <a:pPr algn="ctr">
              <a:spcBef>
                <a:spcPts val="600"/>
              </a:spcBef>
              <a:spcAft>
                <a:spcPts val="600"/>
              </a:spcAft>
            </a:pPr>
            <a:r>
              <a:rPr lang="bg-BG" sz="2500" b="1" dirty="0" smtClean="0">
                <a:solidFill>
                  <a:prstClr val="black"/>
                </a:solidFill>
                <a:latin typeface="Helen Bg Light" panose="02000003080000020004" pitchFamily="50" charset="-52"/>
              </a:rPr>
              <a:t>24</a:t>
            </a:r>
            <a:r>
              <a:rPr lang="ru-RU" sz="2500" b="1" dirty="0" smtClean="0">
                <a:solidFill>
                  <a:prstClr val="black"/>
                </a:solidFill>
                <a:latin typeface="Helen Bg Light" panose="02000003080000020004" pitchFamily="50" charset="-52"/>
              </a:rPr>
              <a:t> </a:t>
            </a:r>
            <a:r>
              <a:rPr lang="bg-BG" sz="2500" b="1" dirty="0" smtClean="0">
                <a:solidFill>
                  <a:prstClr val="black"/>
                </a:solidFill>
                <a:latin typeface="Helen Bg Light" panose="02000003080000020004" pitchFamily="50" charset="-52"/>
              </a:rPr>
              <a:t>ОТВОРЕНИ ПРОЦЕДУРИ</a:t>
            </a:r>
            <a:r>
              <a:rPr lang="ru-RU" sz="2500" b="1" dirty="0" smtClean="0">
                <a:solidFill>
                  <a:prstClr val="black"/>
                </a:solidFill>
                <a:latin typeface="Helen Bg Light" panose="02000003080000020004" pitchFamily="50" charset="-52"/>
              </a:rPr>
              <a:t> – 61,5</a:t>
            </a:r>
            <a:r>
              <a:rPr lang="bg-BG" sz="2500" b="1" dirty="0" smtClean="0">
                <a:solidFill>
                  <a:prstClr val="black"/>
                </a:solidFill>
                <a:latin typeface="Helen Bg Light" panose="02000003080000020004" pitchFamily="50" charset="-52"/>
              </a:rPr>
              <a:t> % </a:t>
            </a:r>
            <a:r>
              <a:rPr lang="bg-BG" sz="2500" b="1" dirty="0">
                <a:latin typeface="Helen Bg Light" panose="02000003080000020004" pitchFamily="50" charset="-52"/>
                <a:cs typeface="Times New Roman" panose="02020603050405020304" pitchFamily="18" charset="0"/>
              </a:rPr>
              <a:t>от </a:t>
            </a:r>
            <a:r>
              <a:rPr lang="bg-BG" sz="2500" b="1" dirty="0" smtClean="0">
                <a:latin typeface="Helen Bg Light" panose="02000003080000020004" pitchFamily="50" charset="-52"/>
                <a:cs typeface="Times New Roman" panose="02020603050405020304" pitchFamily="18" charset="0"/>
              </a:rPr>
              <a:t>бюджета на ОП</a:t>
            </a:r>
            <a:endParaRPr lang="ru-RU" sz="2500" b="1" dirty="0" smtClean="0">
              <a:solidFill>
                <a:srgbClr val="FF0000"/>
              </a:solidFill>
              <a:latin typeface="Helen Bg Light" panose="02000003080000020004" pitchFamily="50" charset="-52"/>
            </a:endParaRPr>
          </a:p>
        </p:txBody>
      </p:sp>
      <p:graphicFrame>
        <p:nvGraphicFramePr>
          <p:cNvPr id="14" name="Chart 13"/>
          <p:cNvGraphicFramePr>
            <a:graphicFrameLocks/>
          </p:cNvGraphicFramePr>
          <p:nvPr>
            <p:extLst/>
          </p:nvPr>
        </p:nvGraphicFramePr>
        <p:xfrm>
          <a:off x="1034962" y="1566751"/>
          <a:ext cx="8920249" cy="489416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29300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6" y="180231"/>
            <a:ext cx="8249374"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СКЛЮЧЕНИ </a:t>
            </a:r>
          </a:p>
          <a:p>
            <a:pPr eaLnBrk="1" hangingPunct="1"/>
            <a:r>
              <a:rPr lang="bg-BG" altLang="bg-BG" sz="2800" b="1" dirty="0" smtClean="0">
                <a:solidFill>
                  <a:schemeClr val="bg1"/>
                </a:solidFill>
                <a:latin typeface="Helen Bg" panose="020B0800050000020004" pitchFamily="34" charset="-52"/>
              </a:rPr>
              <a:t>ДОГОВОРИ/ИЗДАДЕНИ ЗАПОВЕДИ ЗА БФП </a:t>
            </a:r>
            <a:r>
              <a:rPr lang="bg-BG" altLang="bg-BG" dirty="0">
                <a:solidFill>
                  <a:schemeClr val="bg1"/>
                </a:solidFill>
                <a:latin typeface="Helen Bg Light" panose="02000003080000020004" pitchFamily="50" charset="-52"/>
              </a:rPr>
              <a:t>(в лева)</a:t>
            </a:r>
          </a:p>
        </p:txBody>
      </p:sp>
      <p:graphicFrame>
        <p:nvGraphicFramePr>
          <p:cNvPr id="12" name="Chart 11"/>
          <p:cNvGraphicFramePr>
            <a:graphicFrameLocks/>
          </p:cNvGraphicFramePr>
          <p:nvPr>
            <p:extLst/>
          </p:nvPr>
        </p:nvGraphicFramePr>
        <p:xfrm>
          <a:off x="450156" y="101528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Chart 10"/>
          <p:cNvGraphicFramePr>
            <a:graphicFrameLocks/>
          </p:cNvGraphicFramePr>
          <p:nvPr>
            <p:extLst/>
          </p:nvPr>
        </p:nvGraphicFramePr>
        <p:xfrm>
          <a:off x="1026220" y="1093555"/>
          <a:ext cx="8442420" cy="5351372"/>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9908812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a:graphicFrameLocks/>
          </p:cNvGraphicFramePr>
          <p:nvPr>
            <p:extLst/>
          </p:nvPr>
        </p:nvGraphicFramePr>
        <p:xfrm>
          <a:off x="376429" y="988719"/>
          <a:ext cx="9304410" cy="5888256"/>
        </p:xfrm>
        <a:graphic>
          <a:graphicData uri="http://schemas.openxmlformats.org/drawingml/2006/chart">
            <c:chart xmlns:c="http://schemas.openxmlformats.org/drawingml/2006/chart" xmlns:r="http://schemas.openxmlformats.org/officeDocument/2006/relationships" r:id="rId3"/>
          </a:graphicData>
        </a:graphic>
      </p:graphicFrame>
      <p:sp>
        <p:nvSpPr>
          <p:cNvPr id="5" name="Rounded Rectangle 4"/>
          <p:cNvSpPr/>
          <p:nvPr/>
        </p:nvSpPr>
        <p:spPr>
          <a:xfrm>
            <a:off x="374073" y="113293"/>
            <a:ext cx="10013187"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eaLnBrk="1" hangingPunct="1">
              <a:defRPr/>
            </a:pPr>
            <a:endParaRPr lang="bg-BG" altLang="bg-BG" sz="2000" b="1" dirty="0" smtClean="0">
              <a:solidFill>
                <a:schemeClr val="bg1"/>
              </a:solidFill>
              <a:latin typeface="Helen Bg Light" panose="02000003080000020004" pitchFamily="50" charset="-52"/>
            </a:endParaRPr>
          </a:p>
          <a:p>
            <a:pPr eaLnBrk="1" hangingPunct="1">
              <a:defRPr/>
            </a:pPr>
            <a:r>
              <a:rPr lang="bg-BG" altLang="bg-BG" dirty="0" smtClean="0">
                <a:solidFill>
                  <a:schemeClr val="bg1"/>
                </a:solidFill>
                <a:latin typeface="Helen Bg Light" panose="02000003080000020004" pitchFamily="50" charset="-52"/>
              </a:rPr>
              <a:t>ДОГОВОРЕНИ СРЕДСТВА </a:t>
            </a:r>
          </a:p>
          <a:p>
            <a:pPr eaLnBrk="1" hangingPunct="1">
              <a:defRPr/>
            </a:pPr>
            <a:r>
              <a:rPr lang="bg-BG" altLang="bg-BG" sz="2800" dirty="0" smtClean="0">
                <a:solidFill>
                  <a:schemeClr val="bg1"/>
                </a:solidFill>
                <a:latin typeface="Helen Bg" panose="020B0800050000020004" pitchFamily="34" charset="-52"/>
              </a:rPr>
              <a:t>СПРЯМО ФИНАНСОВИЯ ПЛАН </a:t>
            </a:r>
            <a:r>
              <a:rPr lang="bg-BG" altLang="bg-BG" dirty="0" smtClean="0">
                <a:solidFill>
                  <a:schemeClr val="bg1"/>
                </a:solidFill>
                <a:latin typeface="Helen Bg Light" panose="02000003080000020004" pitchFamily="50" charset="-52"/>
              </a:rPr>
              <a:t>(в проценти)</a:t>
            </a:r>
          </a:p>
          <a:p>
            <a:pPr eaLnBrk="1" hangingPunct="1">
              <a:defRPr/>
            </a:pPr>
            <a:endParaRPr lang="bg-BG" sz="2000" dirty="0"/>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0948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06938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6" y="180231"/>
            <a:ext cx="9300944"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СКЛЮЧЕНИ </a:t>
            </a:r>
          </a:p>
          <a:p>
            <a:pPr eaLnBrk="1" hangingPunct="1"/>
            <a:r>
              <a:rPr lang="bg-BG" altLang="bg-BG" sz="2800" b="1" dirty="0" smtClean="0">
                <a:solidFill>
                  <a:schemeClr val="bg1"/>
                </a:solidFill>
                <a:latin typeface="Helen Bg" panose="020B0800050000020004" pitchFamily="34" charset="-52"/>
              </a:rPr>
              <a:t>ДОГОВОРИ/ИЗДАДЕНИ ЗАПОВЕДИ ЗА БФП</a:t>
            </a:r>
            <a:r>
              <a:rPr lang="bg-BG" altLang="bg-BG" b="1" dirty="0" smtClean="0">
                <a:solidFill>
                  <a:schemeClr val="bg1"/>
                </a:solidFill>
                <a:latin typeface="Helen Bg Light" panose="02000003080000020004" pitchFamily="50" charset="-52"/>
              </a:rPr>
              <a:t> </a:t>
            </a:r>
            <a:r>
              <a:rPr lang="bg-BG" altLang="bg-BG" sz="2200" b="1" dirty="0" smtClean="0">
                <a:solidFill>
                  <a:schemeClr val="bg1"/>
                </a:solidFill>
                <a:latin typeface="Helen Bg Light" panose="02000003080000020004" pitchFamily="50" charset="-52"/>
              </a:rPr>
              <a:t>ДО 0</a:t>
            </a:r>
            <a:r>
              <a:rPr lang="en-US" altLang="bg-BG" sz="2200" b="1" dirty="0" smtClean="0">
                <a:solidFill>
                  <a:schemeClr val="bg1"/>
                </a:solidFill>
                <a:latin typeface="Helen Bg Light" panose="02000003080000020004" pitchFamily="50" charset="-52"/>
              </a:rPr>
              <a:t>8</a:t>
            </a:r>
            <a:r>
              <a:rPr lang="bg-BG" altLang="bg-BG" sz="2200" b="1" dirty="0" smtClean="0">
                <a:solidFill>
                  <a:schemeClr val="bg1"/>
                </a:solidFill>
                <a:latin typeface="Helen Bg Light" panose="02000003080000020004" pitchFamily="50" charset="-52"/>
              </a:rPr>
              <a:t>.11.2018 г.</a:t>
            </a:r>
            <a:endParaRPr lang="bg-BG" altLang="bg-BG" sz="2200" b="1" dirty="0">
              <a:solidFill>
                <a:schemeClr val="bg1"/>
              </a:solidFill>
              <a:latin typeface="Helen Bg Light" panose="02000003080000020004" pitchFamily="50" charset="-52"/>
            </a:endParaRPr>
          </a:p>
        </p:txBody>
      </p:sp>
      <p:graphicFrame>
        <p:nvGraphicFramePr>
          <p:cNvPr id="10" name="Chart 9"/>
          <p:cNvGraphicFramePr>
            <a:graphicFrameLocks/>
          </p:cNvGraphicFramePr>
          <p:nvPr>
            <p:extLst/>
          </p:nvPr>
        </p:nvGraphicFramePr>
        <p:xfrm>
          <a:off x="4410596" y="2987633"/>
          <a:ext cx="5616624" cy="367240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p:cNvGraphicFramePr>
            <a:graphicFrameLocks/>
          </p:cNvGraphicFramePr>
          <p:nvPr>
            <p:extLst/>
          </p:nvPr>
        </p:nvGraphicFramePr>
        <p:xfrm>
          <a:off x="-413940" y="1188343"/>
          <a:ext cx="6728618" cy="298340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 name="Chart 12"/>
          <p:cNvGraphicFramePr>
            <a:graphicFrameLocks/>
          </p:cNvGraphicFramePr>
          <p:nvPr>
            <p:extLst/>
          </p:nvPr>
        </p:nvGraphicFramePr>
        <p:xfrm>
          <a:off x="4745336" y="3436615"/>
          <a:ext cx="5618175" cy="318876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39305229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532121" y="180231"/>
            <a:ext cx="62866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168321917"/>
              </p:ext>
            </p:extLst>
          </p:nvPr>
        </p:nvGraphicFramePr>
        <p:xfrm>
          <a:off x="844562" y="988717"/>
          <a:ext cx="9289032"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Бенефициент: Национално сдружение на общините в България</a:t>
            </a:r>
          </a:p>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Проект: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„Създаване на модели за оптимални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административни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на общините</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с бюджет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763 449.60 лв</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buNone/>
            </a:pPr>
            <a:endParaRPr lang="bg-BG" sz="18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Основни дейности и резултати:</a:t>
            </a: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функционални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анализи 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общините. </a:t>
            </a:r>
          </a:p>
          <a:p>
            <a:pPr marL="520700" lvl="1" indent="0" algn="just">
              <a:buNone/>
            </a:pP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Направени са</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изследвания и оценка на </a:t>
            </a:r>
            <a:r>
              <a:rPr lang="bg-BG" sz="1600" b="1" dirty="0" err="1">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релевантността</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на функциите, ефективността, ефикасността и икономичността на дейността на </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общинските администрации и са </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формулирани </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препоръки за подобрения. На </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база </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анализа всички общински администрации за </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групирани</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като е отчетено наличието на сходни проблеми и причини за тяхното съществуване, както и  други фактори, които влияят върху структурата на общинската </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a:t>
            </a:r>
          </a:p>
          <a:p>
            <a:pPr marL="520700" lvl="1" indent="0" algn="just">
              <a:buNone/>
            </a:pPr>
            <a:endPar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примерни модели за административни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идентифицирани след изготвения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a:t>
            </a:r>
          </a:p>
          <a:p>
            <a:pPr marL="520700" lvl="1" indent="0" algn="just">
              <a:buNone/>
            </a:pPr>
            <a:endPar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проекти на нормативни актове</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необходими на общините за оптимизиране структурата на администрацията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им.</a:t>
            </a:r>
            <a:endPar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endParaRPr lang="bg-BG" sz="2000" dirty="0">
              <a:latin typeface="Helen Bg Light" panose="02000003080000020004" pitchFamily="50" charset="-52"/>
              <a:ea typeface="Times New Roman" panose="02020603050405020304" pitchFamily="18" charset="0"/>
              <a:cs typeface="Times New Roman" panose="02020603050405020304" pitchFamily="18" charset="0"/>
            </a:endParaRPr>
          </a:p>
          <a:p>
            <a:pPr marL="0" indent="0">
              <a:buNone/>
            </a:pPr>
            <a:r>
              <a:rPr lang="en-US" sz="1800" dirty="0" smtClean="0">
                <a:latin typeface="Helen Bg Light" panose="02000003080000020004"/>
                <a:ea typeface="Times New Roman" panose="02020603050405020304" pitchFamily="18" charset="0"/>
                <a:cs typeface="Times New Roman" panose="02020603050405020304" pitchFamily="18" charset="0"/>
              </a:rPr>
              <a:t>			</a:t>
            </a:r>
            <a:endParaRPr lang="bg-BG" dirty="0"/>
          </a:p>
        </p:txBody>
      </p:sp>
    </p:spTree>
    <p:extLst>
      <p:ext uri="{BB962C8B-B14F-4D97-AF65-F5344CB8AC3E}">
        <p14:creationId xmlns:p14="http://schemas.microsoft.com/office/powerpoint/2010/main" val="10073011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532119" y="180231"/>
            <a:ext cx="62866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168321917"/>
              </p:ext>
            </p:extLst>
          </p:nvPr>
        </p:nvGraphicFramePr>
        <p:xfrm>
          <a:off x="844562" y="988717"/>
          <a:ext cx="9289032"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972319"/>
            <a:ext cx="9483871" cy="5187639"/>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spcBef>
                <a:spcPts val="0"/>
              </a:spcBef>
              <a:spcAft>
                <a:spcPts val="600"/>
              </a:spcAf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Бенефициент: Национално сдружение на общините в България</a:t>
            </a:r>
          </a:p>
          <a:p>
            <a:pPr marL="0" indent="0" algn="just">
              <a:spcBef>
                <a:spcPts val="0"/>
              </a:spcBef>
              <a:spcAft>
                <a:spcPts val="600"/>
              </a:spcAf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Проект: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Подобряване капацитета на общинските служители за предоставяне на качествени публични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услуги“ с бюджет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4 610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921,68 лева</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Основни дейности и резултати:</a:t>
            </a:r>
          </a:p>
          <a:p>
            <a:pPr algn="just">
              <a:spcBef>
                <a:spcPts val="0"/>
              </a:spcBef>
              <a:spcAft>
                <a:spcPts val="600"/>
              </a:spcAft>
              <a:buFont typeface="Wingdings" panose="05000000000000000000" pitchFamily="2" charset="2"/>
              <a:buChar char="v"/>
            </a:pPr>
            <a:r>
              <a:rPr lang="bg-BG" sz="1400" b="1" dirty="0" err="1"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Доразвитие</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на Интернет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платформата за обучение в частта дистанционно обучение. </a:t>
            </a:r>
            <a:endPar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Надградена 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Интернет платформата за обучение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са проведени всички, заложени по проекта дистанционни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a:t>
            </a: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Актуализиране на съществуващи и създаване на </a:t>
            </a:r>
            <a:r>
              <a:rPr lang="en-US"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10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нови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модула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 ключови теми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обучени 200 </a:t>
            </a:r>
            <a:r>
              <a:rPr lang="bg-BG" sz="1400" b="1" dirty="0" err="1"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обучители</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buNone/>
            </a:pP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Устройство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територията          Превенция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действия при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бедствия  	Обществен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ред и сигурност</a:t>
            </a:r>
          </a:p>
          <a:p>
            <a:pPr marL="0" indent="0">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Местни данъци 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такси 	                  Общински бюджети 		Управление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водите</a:t>
            </a:r>
          </a:p>
          <a:p>
            <a:pPr marL="0" indent="0">
              <a:buNone/>
            </a:pP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Управление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отпадъците              Образование			Социални дейности</a:t>
            </a:r>
          </a:p>
          <a:p>
            <a:pPr marL="0" indent="0">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Общинска собственост</a:t>
            </a: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са 3 930 </a:t>
            </a:r>
            <a:r>
              <a:rPr lang="bg-BG" sz="1400" b="1" dirty="0" err="1">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обучители</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 общински служители, които са водещи експерти в съответната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област</a:t>
            </a:r>
          </a:p>
          <a:p>
            <a:pPr algn="just">
              <a:spcBef>
                <a:spcPts val="0"/>
              </a:spcBef>
              <a:spcAft>
                <a:spcPts val="600"/>
              </a:spcAft>
              <a:buFont typeface="Wingdings" panose="05000000000000000000" pitchFamily="2" charset="2"/>
              <a:buChar char="v"/>
            </a:pP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Провеждане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 новосъздадени и актуализирани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модули за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5400 общински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Проведени са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по новосъздадени и актуализирани модули за над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5 500 общински служители</a:t>
            </a: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Провеждане на обучения по заявка на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общините за минимум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106 заявки 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150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Дейността не е изпълнена, тъй като не са получени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заявки.</a:t>
            </a: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Подготовка на практически наръчници по отделните обучителни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теми, достъпни чрез Интернет платформата.</a:t>
            </a:r>
            <a:endPar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buNone/>
            </a:pPr>
            <a:r>
              <a:rPr lang="en-US" sz="1800" b="1" dirty="0" smtClean="0">
                <a:solidFill>
                  <a:schemeClr val="tx2">
                    <a:lumMod val="50000"/>
                  </a:schemeClr>
                </a:solidFill>
                <a:latin typeface="Helen Bg Light" panose="02000003080000020004"/>
                <a:ea typeface="Times New Roman" panose="02020603050405020304" pitchFamily="18" charset="0"/>
                <a:cs typeface="Times New Roman" panose="02020603050405020304" pitchFamily="18" charset="0"/>
              </a:rPr>
              <a:t>			</a:t>
            </a:r>
            <a:endParaRPr lang="bg-BG" b="1" dirty="0">
              <a:solidFill>
                <a:schemeClr val="tx2">
                  <a:lumMod val="50000"/>
                </a:schemeClr>
              </a:solidFill>
            </a:endParaRPr>
          </a:p>
        </p:txBody>
      </p:sp>
    </p:spTree>
    <p:extLst>
      <p:ext uri="{BB962C8B-B14F-4D97-AF65-F5344CB8AC3E}">
        <p14:creationId xmlns:p14="http://schemas.microsoft.com/office/powerpoint/2010/main" val="18128453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06938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378148" y="1116335"/>
            <a:ext cx="10081120" cy="4970591"/>
          </a:xfrm>
          <a:prstGeom prst="rect">
            <a:avLst/>
          </a:prstGeom>
        </p:spPr>
        <p:txBody>
          <a:bodyPr wrap="square">
            <a:spAutoFit/>
          </a:bodyPr>
          <a:lstStyle/>
          <a:p>
            <a:pPr marL="342900" indent="-342900">
              <a:buFont typeface="Arial" panose="020B0604020202020204" pitchFamily="34" charset="0"/>
              <a:buChar char="•"/>
            </a:pPr>
            <a:endParaRPr lang="bg-BG" sz="1800" dirty="0" smtClean="0">
              <a:solidFill>
                <a:prstClr val="black"/>
              </a:solidFill>
              <a:latin typeface="Helen Bg Light" panose="02000003080000020004"/>
            </a:endParaRPr>
          </a:p>
          <a:p>
            <a:pPr algn="just">
              <a:spcBef>
                <a:spcPts val="0"/>
              </a:spcBef>
              <a:spcAft>
                <a:spcPts val="600"/>
              </a:spcAft>
            </a:pPr>
            <a:r>
              <a:rPr lang="bg-BG" sz="1800" b="1" dirty="0" smtClean="0">
                <a:solidFill>
                  <a:schemeClr val="accent1">
                    <a:lumMod val="50000"/>
                  </a:schemeClr>
                </a:solidFill>
                <a:latin typeface="Helen Bg Light" panose="02000003080000020004"/>
              </a:rPr>
              <a:t>Бенефициент: </a:t>
            </a:r>
            <a:r>
              <a:rPr lang="bg-BG" sz="1800" b="1" dirty="0">
                <a:solidFill>
                  <a:schemeClr val="accent1">
                    <a:lumMod val="50000"/>
                  </a:schemeClr>
                </a:solidFill>
                <a:latin typeface="Helen Bg Light" panose="02000003080000020004"/>
              </a:rPr>
              <a:t>Национално сдружение на общините в </a:t>
            </a:r>
            <a:r>
              <a:rPr lang="bg-BG" sz="1800" b="1" dirty="0" smtClean="0">
                <a:solidFill>
                  <a:schemeClr val="accent1">
                    <a:lumMod val="50000"/>
                  </a:schemeClr>
                </a:solidFill>
                <a:latin typeface="Helen Bg Light" panose="02000003080000020004"/>
              </a:rPr>
              <a:t>България</a:t>
            </a:r>
          </a:p>
          <a:p>
            <a:pPr algn="just">
              <a:spcBef>
                <a:spcPts val="0"/>
              </a:spcBef>
              <a:spcAft>
                <a:spcPts val="600"/>
              </a:spcAft>
            </a:pPr>
            <a:r>
              <a:rPr lang="bg-BG" sz="1800" b="1" dirty="0" smtClean="0">
                <a:solidFill>
                  <a:schemeClr val="accent1">
                    <a:lumMod val="50000"/>
                  </a:schemeClr>
                </a:solidFill>
                <a:latin typeface="Helen Bg Light" panose="02000003080000020004"/>
              </a:rPr>
              <a:t>Проект: </a:t>
            </a:r>
            <a:r>
              <a:rPr lang="bg-BG" sz="1800" b="1" dirty="0">
                <a:solidFill>
                  <a:schemeClr val="accent1">
                    <a:lumMod val="50000"/>
                  </a:schemeClr>
                </a:solidFill>
                <a:latin typeface="Helen Bg Light" panose="02000003080000020004"/>
              </a:rPr>
              <a:t>Подкрепа за развитие на общините, градовете и регионите за европейско </a:t>
            </a:r>
            <a:r>
              <a:rPr lang="bg-BG" sz="1800" b="1" dirty="0" smtClean="0">
                <a:solidFill>
                  <a:schemeClr val="accent1">
                    <a:lumMod val="50000"/>
                  </a:schemeClr>
                </a:solidFill>
                <a:latin typeface="Helen Bg Light" panose="02000003080000020004"/>
              </a:rPr>
              <a:t>сближаване с бюджет 4</a:t>
            </a:r>
            <a:r>
              <a:rPr lang="bg-BG" sz="1800" b="1" dirty="0">
                <a:solidFill>
                  <a:schemeClr val="accent1">
                    <a:lumMod val="50000"/>
                  </a:schemeClr>
                </a:solidFill>
                <a:latin typeface="Helen Bg Light" panose="02000003080000020004"/>
              </a:rPr>
              <a:t> 651 246.53 г. </a:t>
            </a:r>
            <a:endParaRPr lang="bg-BG" sz="1800" b="1" dirty="0" smtClean="0">
              <a:solidFill>
                <a:schemeClr val="accent1">
                  <a:lumMod val="50000"/>
                </a:schemeClr>
              </a:solidFill>
              <a:latin typeface="Helen Bg Light" panose="02000003080000020004"/>
            </a:endParaRPr>
          </a:p>
          <a:p>
            <a:pPr marL="342900" indent="-342900" algn="just">
              <a:spcBef>
                <a:spcPts val="0"/>
              </a:spcBef>
              <a:spcAft>
                <a:spcPts val="600"/>
              </a:spcAft>
              <a:buFont typeface="Arial" panose="020B0604020202020204" pitchFamily="34" charset="0"/>
              <a:buChar char="•"/>
            </a:pPr>
            <a:endParaRPr lang="bg-BG" sz="1000" b="1" dirty="0" smtClean="0">
              <a:solidFill>
                <a:prstClr val="black"/>
              </a:solidFill>
              <a:latin typeface="Helen Bg Light" panose="02000003080000020004"/>
            </a:endParaRPr>
          </a:p>
          <a:p>
            <a:pPr algn="just">
              <a:spcBef>
                <a:spcPts val="0"/>
              </a:spcBef>
              <a:spcAft>
                <a:spcPts val="600"/>
              </a:spcAft>
            </a:pPr>
            <a:r>
              <a:rPr lang="bg-BG" sz="1800" b="1" dirty="0" smtClean="0">
                <a:solidFill>
                  <a:srgbClr val="C00000"/>
                </a:solidFill>
                <a:latin typeface="Helen Bg Light" panose="02000003080000020004"/>
              </a:rPr>
              <a:t>Дейности: </a:t>
            </a:r>
            <a:endParaRPr lang="bg-BG" sz="1800" b="1" dirty="0">
              <a:solidFill>
                <a:srgbClr val="C00000"/>
              </a:solidFill>
              <a:latin typeface="Helen Bg Light" panose="02000003080000020004"/>
            </a:endParaRP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на специфична подкрепа за общините при подготовка и изпълнение на проекти, 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Организиране и провеждане на форуми за обсъждане и формиране на общи позиции на общините във връзка с подготовката, управлението и изпълнението на проекти, съфинансирани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Изготвяне на наръчници по специфични теми, свързани с подготовката и изпълнението на общински проекти, съфинансирани от ЕСИФ ;</a:t>
            </a:r>
          </a:p>
          <a:p>
            <a:pPr marL="285750" indent="-285750">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ефективното функциониране на Общинския ресурсно-координационния център (ОРКЦ).</a:t>
            </a:r>
            <a:endParaRPr lang="bg-BG" sz="1800" b="1" dirty="0">
              <a:solidFill>
                <a:schemeClr val="accent1">
                  <a:lumMod val="50000"/>
                </a:schemeClr>
              </a:solidFill>
              <a:latin typeface="Helen Bg Light" panose="02000003080000020004"/>
            </a:endParaRPr>
          </a:p>
          <a:p>
            <a:pPr marL="0" indent="0">
              <a:buFont typeface="Arial" panose="020B0604020202020204" pitchFamily="34" charset="0"/>
              <a:buNone/>
            </a:pPr>
            <a:endParaRPr lang="en-US" sz="2000" b="1" dirty="0">
              <a:solidFill>
                <a:prstClr val="black"/>
              </a:solidFill>
              <a:latin typeface="Helen Bg Light" panose="02000003080000020004"/>
            </a:endParaRPr>
          </a:p>
        </p:txBody>
      </p:sp>
      <p:sp>
        <p:nvSpPr>
          <p:cNvPr id="14" name="TextBox 16"/>
          <p:cNvSpPr txBox="1">
            <a:spLocks noChangeArrowheads="1"/>
          </p:cNvSpPr>
          <p:nvPr/>
        </p:nvSpPr>
        <p:spPr bwMode="auto">
          <a:xfrm>
            <a:off x="2532119" y="180231"/>
            <a:ext cx="62866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spTree>
    <p:extLst>
      <p:ext uri="{BB962C8B-B14F-4D97-AF65-F5344CB8AC3E}">
        <p14:creationId xmlns:p14="http://schemas.microsoft.com/office/powerpoint/2010/main" val="26276554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9006</TotalTime>
  <Words>3414</Words>
  <Application>Microsoft Office PowerPoint</Application>
  <PresentationFormat>Custom</PresentationFormat>
  <Paragraphs>465</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Helen Bg</vt:lpstr>
      <vt:lpstr>Helen Bg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Емилия Герджикова</dc:creator>
  <cp:lastModifiedBy>Полина Личева</cp:lastModifiedBy>
  <cp:revision>795</cp:revision>
  <cp:lastPrinted>2017-11-20T14:47:41Z</cp:lastPrinted>
  <dcterms:created xsi:type="dcterms:W3CDTF">2012-05-21T14:56:03Z</dcterms:created>
  <dcterms:modified xsi:type="dcterms:W3CDTF">2018-11-28T11:26:25Z</dcterms:modified>
</cp:coreProperties>
</file>